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1" r:id="rId4"/>
    <p:sldId id="258" r:id="rId5"/>
    <p:sldId id="259" r:id="rId6"/>
    <p:sldId id="260" r:id="rId7"/>
    <p:sldId id="261" r:id="rId8"/>
    <p:sldId id="262" r:id="rId9"/>
    <p:sldId id="270" r:id="rId10"/>
    <p:sldId id="263" r:id="rId11"/>
    <p:sldId id="265" r:id="rId12"/>
    <p:sldId id="268" r:id="rId13"/>
    <p:sldId id="269" r:id="rId14"/>
    <p:sldId id="272"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1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C:\Users\hpPav\Desktop\&#1051;&#1080;&#1089;&#1090;%20Microsoft%20Office%20Exce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hpPav\Desktop\&#1051;&#1080;&#1089;&#1090;%20Microsoft%20Office%20Excel.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hpPav\Desktop\&#1051;&#1080;&#1089;&#1090;%20Microsoft%20Office%20Excel.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hpPav\Desktop\&#1051;&#1080;&#1089;&#1090;%20Microsoft%20Office%20Excel.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hpPav\Desktop\&#1051;&#1080;&#1089;&#1090;%20Microsoft%20Office%20Excel.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hpPav\Desktop\&#1051;&#1080;&#1089;&#1090;%20Microsoft%20Office%20Excel.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hpPav\Desktop\&#1051;&#1080;&#1089;&#1090;%20Microsoft%20Office%20Exce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7.4065199495138068E-2"/>
          <c:y val="0.17832450623230919"/>
          <c:w val="0.8431957013883703"/>
          <c:h val="0.81708790233920936"/>
        </c:manualLayout>
      </c:layout>
      <c:pie3DChart>
        <c:varyColors val="1"/>
        <c:ser>
          <c:idx val="0"/>
          <c:order val="0"/>
          <c:explosion val="25"/>
          <c:dPt>
            <c:idx val="0"/>
            <c:bubble3D val="0"/>
            <c:spPr>
              <a:solidFill>
                <a:srgbClr val="00B0F0"/>
              </a:solidFill>
            </c:spPr>
          </c:dPt>
          <c:dPt>
            <c:idx val="1"/>
            <c:bubble3D val="0"/>
            <c:spPr>
              <a:solidFill>
                <a:srgbClr val="66FF33"/>
              </a:solidFill>
            </c:spPr>
          </c:dPt>
          <c:dLbls>
            <c:dLbl>
              <c:idx val="0"/>
              <c:layout>
                <c:manualLayout>
                  <c:x val="-0.10824252678664119"/>
                  <c:y val="-0.39428993793392775"/>
                </c:manualLayout>
              </c:layout>
              <c:showLegendKey val="0"/>
              <c:showVal val="0"/>
              <c:showCatName val="1"/>
              <c:showSerName val="0"/>
              <c:showPercent val="1"/>
              <c:showBubbleSize val="0"/>
            </c:dLbl>
            <c:dLbl>
              <c:idx val="1"/>
              <c:layout>
                <c:manualLayout>
                  <c:x val="-0.11608483620217061"/>
                  <c:y val="6.0816625681723586E-2"/>
                </c:manualLayout>
              </c:layout>
              <c:showLegendKey val="0"/>
              <c:showVal val="0"/>
              <c:showCatName val="1"/>
              <c:showSerName val="0"/>
              <c:showPercent val="1"/>
              <c:showBubbleSize val="0"/>
            </c:dLbl>
            <c:dLbl>
              <c:idx val="2"/>
              <c:layout>
                <c:manualLayout>
                  <c:x val="9.1812430677101445E-2"/>
                  <c:y val="-5.5578401736457147E-3"/>
                </c:manualLayout>
              </c:layout>
              <c:showLegendKey val="0"/>
              <c:showVal val="0"/>
              <c:showCatName val="1"/>
              <c:showSerName val="0"/>
              <c:showPercent val="1"/>
              <c:showBubbleSize val="0"/>
            </c:dLbl>
            <c:txPr>
              <a:bodyPr/>
              <a:lstStyle/>
              <a:p>
                <a:pPr>
                  <a:defRPr sz="1800" b="1" i="1">
                    <a:solidFill>
                      <a:srgbClr val="002060"/>
                    </a:solidFill>
                    <a:latin typeface="Times New Roman" pitchFamily="18" charset="0"/>
                    <a:cs typeface="Times New Roman" pitchFamily="18" charset="0"/>
                  </a:defRPr>
                </a:pPr>
                <a:endParaRPr lang="ru-RU"/>
              </a:p>
            </c:txPr>
            <c:showLegendKey val="0"/>
            <c:showVal val="0"/>
            <c:showCatName val="1"/>
            <c:showSerName val="0"/>
            <c:showPercent val="1"/>
            <c:showBubbleSize val="0"/>
            <c:showLeaderLines val="1"/>
          </c:dLbls>
          <c:cat>
            <c:strRef>
              <c:f>Лист447!$A$1:$A$3</c:f>
              <c:strCache>
                <c:ptCount val="3"/>
                <c:pt idx="0">
                  <c:v>Блабақшаға келуге дайын </c:v>
                </c:pt>
                <c:pt idx="1">
                  <c:v>Шартты дайын</c:v>
                </c:pt>
                <c:pt idx="2">
                  <c:v>Дайын емес</c:v>
                </c:pt>
              </c:strCache>
            </c:strRef>
          </c:cat>
          <c:val>
            <c:numRef>
              <c:f>Лист447!$B$1:$B$3</c:f>
              <c:numCache>
                <c:formatCode>General</c:formatCode>
                <c:ptCount val="3"/>
                <c:pt idx="0">
                  <c:v>49</c:v>
                </c:pt>
                <c:pt idx="1">
                  <c:v>7</c:v>
                </c:pt>
                <c:pt idx="2">
                  <c:v>0</c:v>
                </c:pt>
              </c:numCache>
            </c:numRef>
          </c:val>
        </c:ser>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5.6717400252430966E-2"/>
          <c:y val="0.16013300109511641"/>
          <c:w val="0.87789129987378467"/>
          <c:h val="0.83720658022124528"/>
        </c:manualLayout>
      </c:layout>
      <c:pie3DChart>
        <c:varyColors val="1"/>
        <c:ser>
          <c:idx val="0"/>
          <c:order val="0"/>
          <c:explosion val="25"/>
          <c:dPt>
            <c:idx val="0"/>
            <c:bubble3D val="0"/>
            <c:spPr>
              <a:solidFill>
                <a:srgbClr val="FFFF00"/>
              </a:solidFill>
            </c:spPr>
          </c:dPt>
          <c:dPt>
            <c:idx val="1"/>
            <c:bubble3D val="0"/>
            <c:spPr>
              <a:solidFill>
                <a:srgbClr val="00FFFF"/>
              </a:solidFill>
            </c:spPr>
          </c:dPt>
          <c:dLbls>
            <c:dLbl>
              <c:idx val="0"/>
              <c:layout>
                <c:manualLayout>
                  <c:x val="2.3126642577054279E-2"/>
                  <c:y val="-3.7685048883457396E-2"/>
                </c:manualLayout>
              </c:layout>
              <c:showLegendKey val="0"/>
              <c:showVal val="0"/>
              <c:showCatName val="1"/>
              <c:showSerName val="0"/>
              <c:showPercent val="1"/>
              <c:showBubbleSize val="0"/>
            </c:dLbl>
            <c:dLbl>
              <c:idx val="2"/>
              <c:layout>
                <c:manualLayout>
                  <c:x val="-0.29978886681079153"/>
                  <c:y val="6.9287936261050356E-2"/>
                </c:manualLayout>
              </c:layout>
              <c:showLegendKey val="0"/>
              <c:showVal val="0"/>
              <c:showCatName val="1"/>
              <c:showSerName val="0"/>
              <c:showPercent val="1"/>
              <c:showBubbleSize val="0"/>
            </c:dLbl>
            <c:txPr>
              <a:bodyPr/>
              <a:lstStyle/>
              <a:p>
                <a:pPr>
                  <a:defRPr sz="1800" b="1" i="1">
                    <a:solidFill>
                      <a:srgbClr val="002060"/>
                    </a:solidFill>
                    <a:latin typeface="Times New Roman" pitchFamily="18" charset="0"/>
                    <a:cs typeface="Times New Roman" pitchFamily="18" charset="0"/>
                  </a:defRPr>
                </a:pPr>
                <a:endParaRPr lang="ru-RU"/>
              </a:p>
            </c:txPr>
            <c:showLegendKey val="0"/>
            <c:showVal val="0"/>
            <c:showCatName val="1"/>
            <c:showSerName val="0"/>
            <c:showPercent val="1"/>
            <c:showBubbleSize val="0"/>
            <c:showLeaderLines val="1"/>
          </c:dLbls>
          <c:cat>
            <c:strRef>
              <c:f>Лист443!$A$1:$A$3</c:f>
              <c:strCache>
                <c:ptCount val="3"/>
                <c:pt idx="0">
                  <c:v>Жеңіл бейімділік деңгей</c:v>
                </c:pt>
                <c:pt idx="1">
                  <c:v>Орташа бейімділік деңгей</c:v>
                </c:pt>
                <c:pt idx="2">
                  <c:v>Ауыр бейімділік деңгей</c:v>
                </c:pt>
              </c:strCache>
            </c:strRef>
          </c:cat>
          <c:val>
            <c:numRef>
              <c:f>Лист443!$B$1:$B$3</c:f>
              <c:numCache>
                <c:formatCode>General</c:formatCode>
                <c:ptCount val="3"/>
                <c:pt idx="0">
                  <c:v>4</c:v>
                </c:pt>
                <c:pt idx="1">
                  <c:v>10</c:v>
                </c:pt>
                <c:pt idx="2">
                  <c:v>0</c:v>
                </c:pt>
              </c:numCache>
            </c:numRef>
          </c:val>
        </c:ser>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7.2642914228168196E-2"/>
          <c:y val="0.16013300109511641"/>
          <c:w val="0.84461807111037845"/>
          <c:h val="0.80571206373894966"/>
        </c:manualLayout>
      </c:layout>
      <c:pie3DChart>
        <c:varyColors val="1"/>
        <c:ser>
          <c:idx val="0"/>
          <c:order val="0"/>
          <c:explosion val="25"/>
          <c:dPt>
            <c:idx val="0"/>
            <c:bubble3D val="0"/>
            <c:spPr>
              <a:solidFill>
                <a:srgbClr val="00FFFF"/>
              </a:solidFill>
            </c:spPr>
          </c:dPt>
          <c:dPt>
            <c:idx val="1"/>
            <c:bubble3D val="0"/>
            <c:spPr>
              <a:solidFill>
                <a:srgbClr val="FF66FF"/>
              </a:solidFill>
            </c:spPr>
          </c:dPt>
          <c:dLbls>
            <c:dLbl>
              <c:idx val="0"/>
              <c:layout>
                <c:manualLayout>
                  <c:x val="2.1777862569004172E-2"/>
                  <c:y val="-3.1227185074674244E-2"/>
                </c:manualLayout>
              </c:layout>
              <c:showLegendKey val="0"/>
              <c:showVal val="0"/>
              <c:showCatName val="1"/>
              <c:showSerName val="0"/>
              <c:showPercent val="1"/>
              <c:showBubbleSize val="0"/>
            </c:dLbl>
            <c:txPr>
              <a:bodyPr/>
              <a:lstStyle/>
              <a:p>
                <a:pPr>
                  <a:defRPr sz="1800" b="1" i="1">
                    <a:solidFill>
                      <a:srgbClr val="002060"/>
                    </a:solidFill>
                    <a:latin typeface="Times New Roman" pitchFamily="18" charset="0"/>
                    <a:cs typeface="Times New Roman" pitchFamily="18" charset="0"/>
                  </a:defRPr>
                </a:pPr>
                <a:endParaRPr lang="ru-RU"/>
              </a:p>
            </c:txPr>
            <c:showLegendKey val="0"/>
            <c:showVal val="0"/>
            <c:showCatName val="1"/>
            <c:showSerName val="0"/>
            <c:showPercent val="1"/>
            <c:showBubbleSize val="0"/>
            <c:showLeaderLines val="1"/>
          </c:dLbls>
          <c:cat>
            <c:strRef>
              <c:f>Лист444!$A$1:$A$3</c:f>
              <c:strCache>
                <c:ptCount val="3"/>
                <c:pt idx="0">
                  <c:v>Жеңіл бейімділік деңгей</c:v>
                </c:pt>
                <c:pt idx="1">
                  <c:v>Орташа бейімділік деңгей</c:v>
                </c:pt>
                <c:pt idx="2">
                  <c:v>Ауыр бейімділік деңгей</c:v>
                </c:pt>
              </c:strCache>
            </c:strRef>
          </c:cat>
          <c:val>
            <c:numRef>
              <c:f>Лист444!$B$1:$B$3</c:f>
              <c:numCache>
                <c:formatCode>General</c:formatCode>
                <c:ptCount val="3"/>
                <c:pt idx="0">
                  <c:v>6</c:v>
                </c:pt>
                <c:pt idx="1">
                  <c:v>13</c:v>
                </c:pt>
                <c:pt idx="2">
                  <c:v>0</c:v>
                </c:pt>
              </c:numCache>
            </c:numRef>
          </c:val>
        </c:ser>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8.1293449179599353E-2"/>
          <c:y val="0.19245619882391235"/>
          <c:w val="0.8431957013883703"/>
          <c:h val="0.80692788520573733"/>
        </c:manualLayout>
      </c:layout>
      <c:pie3DChart>
        <c:varyColors val="1"/>
        <c:ser>
          <c:idx val="0"/>
          <c:order val="0"/>
          <c:spPr>
            <a:solidFill>
              <a:srgbClr val="FF0000"/>
            </a:solidFill>
          </c:spPr>
          <c:explosion val="25"/>
          <c:dPt>
            <c:idx val="0"/>
            <c:bubble3D val="0"/>
            <c:spPr>
              <a:solidFill>
                <a:srgbClr val="FFFF00"/>
              </a:solidFill>
            </c:spPr>
          </c:dPt>
          <c:dLbls>
            <c:dLbl>
              <c:idx val="1"/>
              <c:layout>
                <c:manualLayout>
                  <c:x val="-8.1220256037125196E-2"/>
                  <c:y val="3.24890801606839E-2"/>
                </c:manualLayout>
              </c:layout>
              <c:showLegendKey val="0"/>
              <c:showVal val="0"/>
              <c:showCatName val="1"/>
              <c:showSerName val="0"/>
              <c:showPercent val="1"/>
              <c:showBubbleSize val="0"/>
            </c:dLbl>
            <c:dLbl>
              <c:idx val="2"/>
              <c:layout>
                <c:manualLayout>
                  <c:x val="0.2637743119616946"/>
                  <c:y val="3.5548194450129328E-2"/>
                </c:manualLayout>
              </c:layout>
              <c:showLegendKey val="0"/>
              <c:showVal val="0"/>
              <c:showCatName val="1"/>
              <c:showSerName val="0"/>
              <c:showPercent val="1"/>
              <c:showBubbleSize val="0"/>
            </c:dLbl>
            <c:txPr>
              <a:bodyPr/>
              <a:lstStyle/>
              <a:p>
                <a:pPr>
                  <a:defRPr sz="1800" b="1" i="1">
                    <a:solidFill>
                      <a:srgbClr val="002060"/>
                    </a:solidFill>
                    <a:latin typeface="Times New Roman" pitchFamily="18" charset="0"/>
                    <a:cs typeface="Times New Roman" pitchFamily="18" charset="0"/>
                  </a:defRPr>
                </a:pPr>
                <a:endParaRPr lang="ru-RU"/>
              </a:p>
            </c:txPr>
            <c:showLegendKey val="0"/>
            <c:showVal val="0"/>
            <c:showCatName val="1"/>
            <c:showSerName val="0"/>
            <c:showPercent val="1"/>
            <c:showBubbleSize val="0"/>
            <c:showLeaderLines val="1"/>
          </c:dLbls>
          <c:cat>
            <c:strRef>
              <c:f>Лист446!$A$1:$A$3</c:f>
              <c:strCache>
                <c:ptCount val="3"/>
                <c:pt idx="0">
                  <c:v>Жеңіл бейімділік деңгей</c:v>
                </c:pt>
                <c:pt idx="1">
                  <c:v>Орташа бейімділік деңгей</c:v>
                </c:pt>
                <c:pt idx="2">
                  <c:v>Ауыр бейімділік деңгей</c:v>
                </c:pt>
              </c:strCache>
            </c:strRef>
          </c:cat>
          <c:val>
            <c:numRef>
              <c:f>Лист446!$B$1:$B$3</c:f>
              <c:numCache>
                <c:formatCode>General</c:formatCode>
                <c:ptCount val="3"/>
                <c:pt idx="0">
                  <c:v>19</c:v>
                </c:pt>
                <c:pt idx="1">
                  <c:v>1</c:v>
                </c:pt>
                <c:pt idx="2">
                  <c:v>0</c:v>
                </c:pt>
              </c:numCache>
            </c:numRef>
          </c:val>
        </c:ser>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8.1140600457221101E-2"/>
          <c:y val="0.15532582149741647"/>
          <c:w val="0.84345438582704901"/>
          <c:h val="0.80692788520573733"/>
        </c:manualLayout>
      </c:layout>
      <c:pie3DChart>
        <c:varyColors val="1"/>
        <c:ser>
          <c:idx val="0"/>
          <c:order val="0"/>
          <c:explosion val="25"/>
          <c:dPt>
            <c:idx val="0"/>
            <c:bubble3D val="0"/>
            <c:spPr>
              <a:solidFill>
                <a:srgbClr val="00FFFF"/>
              </a:solidFill>
            </c:spPr>
          </c:dPt>
          <c:dPt>
            <c:idx val="1"/>
            <c:bubble3D val="0"/>
            <c:spPr>
              <a:solidFill>
                <a:srgbClr val="FFFF00"/>
              </a:solidFill>
            </c:spPr>
          </c:dPt>
          <c:dPt>
            <c:idx val="2"/>
            <c:bubble3D val="0"/>
            <c:spPr>
              <a:solidFill>
                <a:srgbClr val="FF0066"/>
              </a:solidFill>
            </c:spPr>
          </c:dPt>
          <c:dLbls>
            <c:txPr>
              <a:bodyPr/>
              <a:lstStyle/>
              <a:p>
                <a:pPr>
                  <a:defRPr sz="1800" b="1" i="1">
                    <a:solidFill>
                      <a:srgbClr val="002060"/>
                    </a:solidFill>
                    <a:latin typeface="Times New Roman" pitchFamily="18" charset="0"/>
                    <a:cs typeface="Times New Roman" pitchFamily="18" charset="0"/>
                  </a:defRPr>
                </a:pPr>
                <a:endParaRPr lang="ru-RU"/>
              </a:p>
            </c:txPr>
            <c:showLegendKey val="0"/>
            <c:showVal val="0"/>
            <c:showCatName val="1"/>
            <c:showSerName val="0"/>
            <c:showPercent val="1"/>
            <c:showBubbleSize val="0"/>
            <c:showLeaderLines val="1"/>
          </c:dLbls>
          <c:cat>
            <c:strRef>
              <c:f>Лист449!$A$1:$A$3</c:f>
              <c:strCache>
                <c:ptCount val="3"/>
                <c:pt idx="0">
                  <c:v>Жеңіл бейімділік деңгей</c:v>
                </c:pt>
                <c:pt idx="1">
                  <c:v>Орташа бейімділік деңгей</c:v>
                </c:pt>
                <c:pt idx="2">
                  <c:v>Ауыр бейімділік деңгей</c:v>
                </c:pt>
              </c:strCache>
            </c:strRef>
          </c:cat>
          <c:val>
            <c:numRef>
              <c:f>Лист449!$B$1:$B$3</c:f>
              <c:numCache>
                <c:formatCode>General</c:formatCode>
                <c:ptCount val="3"/>
                <c:pt idx="0">
                  <c:v>1</c:v>
                </c:pt>
                <c:pt idx="1">
                  <c:v>7</c:v>
                </c:pt>
                <c:pt idx="2">
                  <c:v>1</c:v>
                </c:pt>
              </c:numCache>
            </c:numRef>
          </c:val>
        </c:ser>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7.5727696922564161E-2"/>
          <c:y val="0.16712573367554265"/>
          <c:w val="0.84266562974484316"/>
          <c:h val="0.80923541452079717"/>
        </c:manualLayout>
      </c:layout>
      <c:pie3DChart>
        <c:varyColors val="1"/>
        <c:ser>
          <c:idx val="0"/>
          <c:order val="0"/>
          <c:explosion val="25"/>
          <c:dPt>
            <c:idx val="0"/>
            <c:bubble3D val="0"/>
            <c:spPr>
              <a:solidFill>
                <a:srgbClr val="66FF33"/>
              </a:solidFill>
            </c:spPr>
          </c:dPt>
          <c:dPt>
            <c:idx val="1"/>
            <c:bubble3D val="0"/>
            <c:spPr>
              <a:solidFill>
                <a:srgbClr val="FFFF00"/>
              </a:solidFill>
            </c:spPr>
          </c:dPt>
          <c:dPt>
            <c:idx val="2"/>
            <c:bubble3D val="0"/>
            <c:spPr>
              <a:solidFill>
                <a:srgbClr val="0070C0"/>
              </a:solidFill>
            </c:spPr>
          </c:dPt>
          <c:dLbls>
            <c:dLbl>
              <c:idx val="0"/>
              <c:layout>
                <c:manualLayout>
                  <c:x val="-0.21809752620079251"/>
                  <c:y val="2.5338802511221951E-2"/>
                </c:manualLayout>
              </c:layout>
              <c:showLegendKey val="0"/>
              <c:showVal val="0"/>
              <c:showCatName val="1"/>
              <c:showSerName val="0"/>
              <c:showPercent val="1"/>
              <c:showBubbleSize val="0"/>
            </c:dLbl>
            <c:dLbl>
              <c:idx val="1"/>
              <c:layout>
                <c:manualLayout>
                  <c:x val="0.2045973479798541"/>
                  <c:y val="-9.1307349865609469E-2"/>
                </c:manualLayout>
              </c:layout>
              <c:showLegendKey val="0"/>
              <c:showVal val="0"/>
              <c:showCatName val="1"/>
              <c:showSerName val="0"/>
              <c:showPercent val="1"/>
              <c:showBubbleSize val="0"/>
            </c:dLbl>
            <c:txPr>
              <a:bodyPr/>
              <a:lstStyle/>
              <a:p>
                <a:pPr>
                  <a:defRPr sz="1800" b="1" i="1">
                    <a:solidFill>
                      <a:srgbClr val="002060"/>
                    </a:solidFill>
                    <a:latin typeface="Times New Roman" pitchFamily="18" charset="0"/>
                    <a:cs typeface="Times New Roman" pitchFamily="18" charset="0"/>
                  </a:defRPr>
                </a:pPr>
                <a:endParaRPr lang="ru-RU"/>
              </a:p>
            </c:txPr>
            <c:showLegendKey val="0"/>
            <c:showVal val="0"/>
            <c:showCatName val="1"/>
            <c:showSerName val="0"/>
            <c:showPercent val="1"/>
            <c:showBubbleSize val="0"/>
            <c:showLeaderLines val="1"/>
          </c:dLbls>
          <c:cat>
            <c:strRef>
              <c:f>Лист450!$A$1:$A$3</c:f>
              <c:strCache>
                <c:ptCount val="3"/>
                <c:pt idx="0">
                  <c:v>Жеңіл бейімділік деңгей</c:v>
                </c:pt>
                <c:pt idx="1">
                  <c:v>Орташа бейімділік деңгей</c:v>
                </c:pt>
                <c:pt idx="2">
                  <c:v>Ауыр бейімділік деңгей</c:v>
                </c:pt>
              </c:strCache>
            </c:strRef>
          </c:cat>
          <c:val>
            <c:numRef>
              <c:f>Лист450!$B$1:$B$3</c:f>
              <c:numCache>
                <c:formatCode>General</c:formatCode>
                <c:ptCount val="3"/>
                <c:pt idx="0">
                  <c:v>30</c:v>
                </c:pt>
                <c:pt idx="1">
                  <c:v>31</c:v>
                </c:pt>
                <c:pt idx="2">
                  <c:v>1</c:v>
                </c:pt>
              </c:numCache>
            </c:numRef>
          </c:val>
        </c:ser>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8.1293449179599353E-2"/>
          <c:y val="0.15372549601768387"/>
          <c:w val="0.8431957013883703"/>
          <c:h val="0.80810130292036519"/>
        </c:manualLayout>
      </c:layout>
      <c:pie3DChart>
        <c:varyColors val="1"/>
        <c:ser>
          <c:idx val="0"/>
          <c:order val="0"/>
          <c:explosion val="25"/>
          <c:dPt>
            <c:idx val="1"/>
            <c:bubble3D val="0"/>
            <c:spPr>
              <a:solidFill>
                <a:srgbClr val="9900FF"/>
              </a:solidFill>
            </c:spPr>
          </c:dPt>
          <c:dPt>
            <c:idx val="2"/>
            <c:bubble3D val="0"/>
            <c:spPr>
              <a:solidFill>
                <a:srgbClr val="66FF33"/>
              </a:solidFill>
            </c:spPr>
          </c:dPt>
          <c:dLbls>
            <c:dLbl>
              <c:idx val="0"/>
              <c:layout>
                <c:manualLayout>
                  <c:x val="-0.26941934730385148"/>
                  <c:y val="4.941381034291209E-2"/>
                </c:manualLayout>
              </c:layout>
              <c:showLegendKey val="0"/>
              <c:showVal val="0"/>
              <c:showCatName val="1"/>
              <c:showSerName val="0"/>
              <c:showPercent val="1"/>
              <c:showBubbleSize val="0"/>
            </c:dLbl>
            <c:dLbl>
              <c:idx val="1"/>
              <c:layout>
                <c:manualLayout>
                  <c:x val="0.16423095521262665"/>
                  <c:y val="3.4209561006631445E-2"/>
                </c:manualLayout>
              </c:layout>
              <c:showLegendKey val="0"/>
              <c:showVal val="0"/>
              <c:showCatName val="1"/>
              <c:showSerName val="0"/>
              <c:showPercent val="1"/>
              <c:showBubbleSize val="0"/>
            </c:dLbl>
            <c:dLbl>
              <c:idx val="2"/>
              <c:layout>
                <c:manualLayout>
                  <c:x val="-1.4210625048947203E-3"/>
                  <c:y val="-0.26335411965720285"/>
                </c:manualLayout>
              </c:layout>
              <c:showLegendKey val="0"/>
              <c:showVal val="0"/>
              <c:showCatName val="1"/>
              <c:showSerName val="0"/>
              <c:showPercent val="1"/>
              <c:showBubbleSize val="0"/>
            </c:dLbl>
            <c:txPr>
              <a:bodyPr/>
              <a:lstStyle/>
              <a:p>
                <a:pPr>
                  <a:defRPr sz="1800" b="1" i="1">
                    <a:solidFill>
                      <a:srgbClr val="002060"/>
                    </a:solidFill>
                    <a:latin typeface="Times New Roman" pitchFamily="18" charset="0"/>
                    <a:cs typeface="Times New Roman" pitchFamily="18" charset="0"/>
                  </a:defRPr>
                </a:pPr>
                <a:endParaRPr lang="ru-RU"/>
              </a:p>
            </c:txPr>
            <c:showLegendKey val="0"/>
            <c:showVal val="0"/>
            <c:showCatName val="1"/>
            <c:showSerName val="0"/>
            <c:showPercent val="1"/>
            <c:showBubbleSize val="0"/>
            <c:showLeaderLines val="1"/>
          </c:dLbls>
          <c:cat>
            <c:strRef>
              <c:f>Лист448!$A$1:$A$3</c:f>
              <c:strCache>
                <c:ptCount val="3"/>
                <c:pt idx="0">
                  <c:v>жоғары  деңгей  нерв  психикалық  кернеуі</c:v>
                </c:pt>
                <c:pt idx="1">
                  <c:v>ортаңғы деңгей  нерв психикалық  кернеуі</c:v>
                </c:pt>
                <c:pt idx="2">
                  <c:v>төменгі  деңгей  нерв  психикалық  кернеуі</c:v>
                </c:pt>
              </c:strCache>
            </c:strRef>
          </c:cat>
          <c:val>
            <c:numRef>
              <c:f>Лист448!$B$1:$B$3</c:f>
              <c:numCache>
                <c:formatCode>General</c:formatCode>
                <c:ptCount val="3"/>
                <c:pt idx="0">
                  <c:v>0</c:v>
                </c:pt>
                <c:pt idx="1">
                  <c:v>2</c:v>
                </c:pt>
                <c:pt idx="2">
                  <c:v>54</c:v>
                </c:pt>
              </c:numCache>
            </c:numRef>
          </c:val>
        </c:ser>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25.05.2022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25.05.2022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25.05.2022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25.05.2022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25.05.2022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25.05.2022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25.05.2022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25.05.2022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25.05.2022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25.05.2022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25.05.2022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25.05.2022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404665"/>
            <a:ext cx="7772400" cy="4104455"/>
          </a:xfrm>
        </p:spPr>
        <p:txBody>
          <a:bodyPr>
            <a:normAutofit/>
          </a:bodyPr>
          <a:lstStyle/>
          <a:p>
            <a:r>
              <a:rPr lang="kk-KZ" sz="2800" b="1" i="1" dirty="0">
                <a:solidFill>
                  <a:srgbClr val="002060"/>
                </a:solidFill>
                <a:latin typeface="Times New Roman" pitchFamily="18" charset="0"/>
                <a:cs typeface="Times New Roman" pitchFamily="18" charset="0"/>
              </a:rPr>
              <a:t>Ата – анаға арналған сауалнама: </a:t>
            </a:r>
            <a:r>
              <a:rPr lang="ru-RU" sz="2800" b="1" i="1" dirty="0">
                <a:solidFill>
                  <a:srgbClr val="002060"/>
                </a:solidFill>
                <a:latin typeface="Times New Roman" pitchFamily="18" charset="0"/>
                <a:cs typeface="Times New Roman" pitchFamily="18" charset="0"/>
              </a:rPr>
              <a:t/>
            </a:r>
            <a:br>
              <a:rPr lang="ru-RU" sz="2800" b="1" i="1" dirty="0">
                <a:solidFill>
                  <a:srgbClr val="002060"/>
                </a:solidFill>
                <a:latin typeface="Times New Roman" pitchFamily="18" charset="0"/>
                <a:cs typeface="Times New Roman" pitchFamily="18" charset="0"/>
              </a:rPr>
            </a:br>
            <a:r>
              <a:rPr lang="kk-KZ" sz="2800" b="1" i="1" dirty="0">
                <a:solidFill>
                  <a:srgbClr val="FF0000"/>
                </a:solidFill>
                <a:latin typeface="Times New Roman" pitchFamily="18" charset="0"/>
                <a:cs typeface="Times New Roman" pitchFamily="18" charset="0"/>
              </a:rPr>
              <a:t>«Балаңыз балабақшаға дайын ба?» </a:t>
            </a:r>
            <a:r>
              <a:rPr lang="ru-RU" sz="2800" b="1" i="1" dirty="0">
                <a:solidFill>
                  <a:srgbClr val="FF0000"/>
                </a:solidFill>
                <a:latin typeface="Times New Roman" pitchFamily="18" charset="0"/>
                <a:cs typeface="Times New Roman" pitchFamily="18" charset="0"/>
              </a:rPr>
              <a:t/>
            </a:r>
            <a:br>
              <a:rPr lang="ru-RU" sz="2800" b="1" i="1" dirty="0">
                <a:solidFill>
                  <a:srgbClr val="FF0000"/>
                </a:solidFill>
                <a:latin typeface="Times New Roman" pitchFamily="18" charset="0"/>
                <a:cs typeface="Times New Roman" pitchFamily="18" charset="0"/>
              </a:rPr>
            </a:br>
            <a:r>
              <a:rPr lang="kk-KZ" sz="2800" b="1" i="1" dirty="0">
                <a:solidFill>
                  <a:srgbClr val="FF0000"/>
                </a:solidFill>
                <a:latin typeface="Times New Roman" pitchFamily="18" charset="0"/>
                <a:cs typeface="Times New Roman" pitchFamily="18" charset="0"/>
              </a:rPr>
              <a:t> </a:t>
            </a:r>
            <a:r>
              <a:rPr lang="ru-RU" sz="2800" i="1" dirty="0">
                <a:solidFill>
                  <a:srgbClr val="FF0000"/>
                </a:solidFill>
                <a:latin typeface="Times New Roman" pitchFamily="18" charset="0"/>
                <a:cs typeface="Times New Roman" pitchFamily="18" charset="0"/>
              </a:rPr>
              <a:t/>
            </a:r>
            <a:br>
              <a:rPr lang="ru-RU" sz="2800" i="1" dirty="0">
                <a:solidFill>
                  <a:srgbClr val="FF0000"/>
                </a:solidFill>
                <a:latin typeface="Times New Roman" pitchFamily="18" charset="0"/>
                <a:cs typeface="Times New Roman" pitchFamily="18" charset="0"/>
              </a:rPr>
            </a:br>
            <a:endParaRPr lang="ru-RU" sz="2800" dirty="0"/>
          </a:p>
        </p:txBody>
      </p:sp>
      <p:sp>
        <p:nvSpPr>
          <p:cNvPr id="5" name="Прямоугольник 4"/>
          <p:cNvSpPr/>
          <p:nvPr/>
        </p:nvSpPr>
        <p:spPr>
          <a:xfrm>
            <a:off x="5076056" y="4437112"/>
            <a:ext cx="3168352" cy="1200329"/>
          </a:xfrm>
          <a:prstGeom prst="rect">
            <a:avLst/>
          </a:prstGeom>
        </p:spPr>
        <p:txBody>
          <a:bodyPr wrap="square">
            <a:spAutoFit/>
          </a:bodyPr>
          <a:lstStyle/>
          <a:p>
            <a:pPr lvl="0" algn="ctr" fontAlgn="base">
              <a:spcBef>
                <a:spcPct val="0"/>
              </a:spcBef>
              <a:spcAft>
                <a:spcPct val="0"/>
              </a:spcAft>
            </a:pPr>
            <a:r>
              <a:rPr lang="kk-KZ" b="1" i="1" dirty="0">
                <a:solidFill>
                  <a:srgbClr val="002060"/>
                </a:solidFill>
                <a:latin typeface="Times New Roman" pitchFamily="18" charset="0"/>
                <a:ea typeface="Calibri" pitchFamily="34" charset="0"/>
                <a:cs typeface="Times New Roman" pitchFamily="18" charset="0"/>
              </a:rPr>
              <a:t>Дайындаған:  педагог – психолог                                 </a:t>
            </a:r>
            <a:r>
              <a:rPr lang="kk-KZ" b="1" i="1" dirty="0">
                <a:solidFill>
                  <a:srgbClr val="FF0000"/>
                </a:solidFill>
                <a:latin typeface="Times New Roman" pitchFamily="18" charset="0"/>
                <a:ea typeface="Calibri" pitchFamily="34" charset="0"/>
                <a:cs typeface="Times New Roman" pitchFamily="18" charset="0"/>
              </a:rPr>
              <a:t>Ашабекова А.Н.</a:t>
            </a:r>
          </a:p>
          <a:p>
            <a:pPr lvl="0" algn="ctr" fontAlgn="base">
              <a:spcBef>
                <a:spcPct val="0"/>
              </a:spcBef>
              <a:spcAft>
                <a:spcPct val="0"/>
              </a:spcAft>
            </a:pPr>
            <a:r>
              <a:rPr lang="kk-KZ" b="1" i="1" dirty="0" smtClean="0">
                <a:solidFill>
                  <a:srgbClr val="FF0000"/>
                </a:solidFill>
                <a:latin typeface="Times New Roman" pitchFamily="18" charset="0"/>
                <a:cs typeface="Times New Roman" pitchFamily="18" charset="0"/>
              </a:rPr>
              <a:t>2021 – 2022 </a:t>
            </a:r>
            <a:r>
              <a:rPr lang="kk-KZ" b="1" i="1" dirty="0">
                <a:solidFill>
                  <a:srgbClr val="FF0000"/>
                </a:solidFill>
                <a:latin typeface="Times New Roman" pitchFamily="18" charset="0"/>
                <a:cs typeface="Times New Roman" pitchFamily="18" charset="0"/>
              </a:rPr>
              <a:t>жыл</a:t>
            </a:r>
            <a:endParaRPr lang="kk-KZ" dirty="0">
              <a:latin typeface="Times New Roman" pitchFamily="18" charset="0"/>
              <a:cs typeface="Times New Roman" pitchFamily="18" charset="0"/>
            </a:endParaRPr>
          </a:p>
        </p:txBody>
      </p:sp>
    </p:spTree>
    <p:extLst>
      <p:ext uri="{BB962C8B-B14F-4D97-AF65-F5344CB8AC3E}">
        <p14:creationId xmlns:p14="http://schemas.microsoft.com/office/powerpoint/2010/main" val="41160545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rmAutofit/>
          </a:bodyPr>
          <a:lstStyle/>
          <a:p>
            <a:r>
              <a:rPr lang="kk-KZ" sz="2000" b="1" i="1" dirty="0">
                <a:solidFill>
                  <a:srgbClr val="002060"/>
                </a:solidFill>
                <a:latin typeface="Times New Roman" pitchFamily="18" charset="0"/>
                <a:cs typeface="Times New Roman" pitchFamily="18" charset="0"/>
              </a:rPr>
              <a:t/>
            </a:r>
            <a:br>
              <a:rPr lang="kk-KZ" sz="2000" b="1" i="1" dirty="0">
                <a:solidFill>
                  <a:srgbClr val="002060"/>
                </a:solidFill>
                <a:latin typeface="Times New Roman" pitchFamily="18" charset="0"/>
                <a:cs typeface="Times New Roman" pitchFamily="18" charset="0"/>
              </a:rPr>
            </a:br>
            <a:r>
              <a:rPr lang="kk-KZ" sz="2000" b="1" i="1" dirty="0">
                <a:solidFill>
                  <a:srgbClr val="FF0000"/>
                </a:solidFill>
                <a:latin typeface="Times New Roman" pitchFamily="18" charset="0"/>
                <a:cs typeface="Times New Roman" pitchFamily="18" charset="0"/>
              </a:rPr>
              <a:t>№2 </a:t>
            </a:r>
            <a:r>
              <a:rPr lang="kk-KZ" sz="2000" b="1" i="1" dirty="0" smtClean="0">
                <a:solidFill>
                  <a:srgbClr val="FF0000"/>
                </a:solidFill>
                <a:latin typeface="Times New Roman" pitchFamily="18" charset="0"/>
                <a:cs typeface="Times New Roman" pitchFamily="18" charset="0"/>
              </a:rPr>
              <a:t> Ерте  жас « Жұлдыздар» тобы </a:t>
            </a:r>
            <a:br>
              <a:rPr lang="kk-KZ" sz="2000" b="1" i="1" dirty="0" smtClean="0">
                <a:solidFill>
                  <a:srgbClr val="FF000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Тәрбиешісі</a:t>
            </a:r>
            <a:r>
              <a:rPr lang="kk-KZ" sz="2000" b="1" i="1" dirty="0">
                <a:solidFill>
                  <a:srgbClr val="002060"/>
                </a:solidFill>
                <a:latin typeface="Times New Roman" pitchFamily="18" charset="0"/>
                <a:cs typeface="Times New Roman" pitchFamily="18" charset="0"/>
              </a:rPr>
              <a:t>: Бөкенбай Акбота Мэлсқызы</a:t>
            </a:r>
            <a:br>
              <a:rPr lang="kk-KZ" sz="2000" b="1" i="1"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Сауалнамаға жауап берген ата – аналар – </a:t>
            </a:r>
            <a:r>
              <a:rPr lang="kk-KZ" sz="2000" b="1" i="1" dirty="0" smtClean="0">
                <a:solidFill>
                  <a:srgbClr val="002060"/>
                </a:solidFill>
                <a:latin typeface="Times New Roman" pitchFamily="18" charset="0"/>
                <a:cs typeface="Times New Roman" pitchFamily="18" charset="0"/>
              </a:rPr>
              <a:t> 12</a:t>
            </a:r>
            <a:r>
              <a:rPr lang="kk-KZ" sz="2000" b="1" i="1" dirty="0">
                <a:solidFill>
                  <a:srgbClr val="002060"/>
                </a:solidFill>
                <a:latin typeface="Times New Roman" pitchFamily="18" charset="0"/>
                <a:cs typeface="Times New Roman" pitchFamily="18" charset="0"/>
              </a:rPr>
              <a:t/>
            </a:r>
            <a:br>
              <a:rPr lang="kk-KZ" sz="2000" b="1" i="1" dirty="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9 </a:t>
            </a:r>
            <a:r>
              <a:rPr lang="kk-KZ" sz="2000" b="1" i="1" dirty="0">
                <a:solidFill>
                  <a:srgbClr val="002060"/>
                </a:solidFill>
                <a:latin typeface="Times New Roman" pitchFamily="18" charset="0"/>
                <a:cs typeface="Times New Roman" pitchFamily="18" charset="0"/>
              </a:rPr>
              <a:t>ата – ана – 40 – 55 ұпай – балабақшаға келуге дайын – </a:t>
            </a:r>
            <a:r>
              <a:rPr lang="kk-KZ" sz="2000" b="1" i="1" dirty="0" smtClean="0">
                <a:solidFill>
                  <a:srgbClr val="FF0000"/>
                </a:solidFill>
                <a:latin typeface="Times New Roman" pitchFamily="18" charset="0"/>
                <a:cs typeface="Times New Roman" pitchFamily="18" charset="0"/>
              </a:rPr>
              <a:t>75%</a:t>
            </a:r>
            <a:r>
              <a:rPr lang="kk-KZ" sz="2000" b="1" i="1" dirty="0">
                <a:solidFill>
                  <a:srgbClr val="002060"/>
                </a:solidFill>
                <a:latin typeface="Times New Roman" pitchFamily="18" charset="0"/>
                <a:cs typeface="Times New Roman" pitchFamily="18" charset="0"/>
              </a:rPr>
              <a:t/>
            </a:r>
            <a:br>
              <a:rPr lang="kk-KZ" sz="2000" b="1" i="1" dirty="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3  </a:t>
            </a:r>
            <a:r>
              <a:rPr lang="kk-KZ" sz="2000" b="1" i="1" dirty="0">
                <a:solidFill>
                  <a:srgbClr val="002060"/>
                </a:solidFill>
                <a:latin typeface="Times New Roman" pitchFamily="18" charset="0"/>
                <a:cs typeface="Times New Roman" pitchFamily="18" charset="0"/>
              </a:rPr>
              <a:t>ата – ана – 24 – 39 ұпай – шартты дайын </a:t>
            </a:r>
            <a:r>
              <a:rPr lang="kk-KZ" sz="2000" b="1" i="1" dirty="0" smtClean="0">
                <a:solidFill>
                  <a:srgbClr val="002060"/>
                </a:solidFill>
                <a:latin typeface="Times New Roman" pitchFamily="18" charset="0"/>
                <a:cs typeface="Times New Roman" pitchFamily="18" charset="0"/>
              </a:rPr>
              <a:t>– </a:t>
            </a:r>
            <a:r>
              <a:rPr lang="kk-KZ" sz="2000" b="1" i="1" dirty="0" smtClean="0">
                <a:solidFill>
                  <a:srgbClr val="FF0000"/>
                </a:solidFill>
                <a:latin typeface="Times New Roman" pitchFamily="18" charset="0"/>
                <a:cs typeface="Times New Roman" pitchFamily="18" charset="0"/>
              </a:rPr>
              <a:t>25%</a:t>
            </a:r>
            <a:br>
              <a:rPr lang="kk-KZ" sz="2000" b="1" i="1" dirty="0" smtClean="0">
                <a:solidFill>
                  <a:srgbClr val="FF000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 0 ата – ана – </a:t>
            </a:r>
            <a:r>
              <a:rPr lang="kk-KZ" sz="2000" b="1" i="1" dirty="0" smtClean="0">
                <a:solidFill>
                  <a:srgbClr val="002060"/>
                </a:solidFill>
                <a:latin typeface="Times New Roman" pitchFamily="18" charset="0"/>
                <a:cs typeface="Times New Roman" pitchFamily="18" charset="0"/>
              </a:rPr>
              <a:t>23 </a:t>
            </a:r>
            <a:r>
              <a:rPr lang="kk-KZ" sz="2000" b="1" i="1" dirty="0">
                <a:solidFill>
                  <a:srgbClr val="002060"/>
                </a:solidFill>
                <a:latin typeface="Times New Roman" pitchFamily="18" charset="0"/>
                <a:cs typeface="Times New Roman" pitchFamily="18" charset="0"/>
              </a:rPr>
              <a:t>–</a:t>
            </a:r>
            <a:r>
              <a:rPr lang="kk-KZ" sz="2000" b="1" i="1" dirty="0" smtClean="0">
                <a:solidFill>
                  <a:srgbClr val="002060"/>
                </a:solidFill>
                <a:latin typeface="Times New Roman" pitchFamily="18" charset="0"/>
                <a:cs typeface="Times New Roman" pitchFamily="18" charset="0"/>
              </a:rPr>
              <a:t>16 </a:t>
            </a:r>
            <a:r>
              <a:rPr lang="kk-KZ" sz="2000" b="1" i="1" dirty="0">
                <a:solidFill>
                  <a:srgbClr val="002060"/>
                </a:solidFill>
                <a:latin typeface="Times New Roman" pitchFamily="18" charset="0"/>
                <a:cs typeface="Times New Roman" pitchFamily="18" charset="0"/>
              </a:rPr>
              <a:t>ұпай  – дайын </a:t>
            </a:r>
            <a:r>
              <a:rPr lang="kk-KZ" sz="2000" b="1" i="1" dirty="0" smtClean="0">
                <a:solidFill>
                  <a:srgbClr val="002060"/>
                </a:solidFill>
                <a:latin typeface="Times New Roman" pitchFamily="18" charset="0"/>
                <a:cs typeface="Times New Roman" pitchFamily="18" charset="0"/>
              </a:rPr>
              <a:t>емес </a:t>
            </a:r>
            <a:r>
              <a:rPr lang="kk-KZ" sz="2000" b="1" i="1" dirty="0">
                <a:solidFill>
                  <a:srgbClr val="002060"/>
                </a:solidFill>
                <a:latin typeface="Times New Roman" pitchFamily="18" charset="0"/>
                <a:cs typeface="Times New Roman" pitchFamily="18" charset="0"/>
              </a:rPr>
              <a:t>– </a:t>
            </a:r>
            <a:r>
              <a:rPr lang="kk-KZ" sz="2000" b="1" i="1" dirty="0">
                <a:solidFill>
                  <a:srgbClr val="FF0000"/>
                </a:solidFill>
                <a:latin typeface="Times New Roman" pitchFamily="18" charset="0"/>
                <a:cs typeface="Times New Roman" pitchFamily="18" charset="0"/>
              </a:rPr>
              <a:t>0%</a:t>
            </a:r>
            <a:r>
              <a:rPr lang="ru-RU" sz="2000" b="1" i="1" dirty="0">
                <a:solidFill>
                  <a:srgbClr val="002060"/>
                </a:solidFill>
                <a:latin typeface="Times New Roman" pitchFamily="18" charset="0"/>
                <a:cs typeface="Times New Roman" pitchFamily="18" charset="0"/>
              </a:rPr>
              <a:t/>
            </a:r>
            <a:br>
              <a:rPr lang="ru-RU" sz="2000" b="1" i="1" dirty="0">
                <a:solidFill>
                  <a:srgbClr val="002060"/>
                </a:solidFill>
                <a:latin typeface="Times New Roman" pitchFamily="18" charset="0"/>
                <a:cs typeface="Times New Roman" pitchFamily="18" charset="0"/>
              </a:rPr>
            </a:br>
            <a:r>
              <a:rPr lang="kk-KZ" sz="2000" b="1" i="1" dirty="0">
                <a:solidFill>
                  <a:srgbClr val="FF0000"/>
                </a:solidFill>
                <a:latin typeface="Times New Roman" pitchFamily="18" charset="0"/>
                <a:cs typeface="Times New Roman" pitchFamily="18" charset="0"/>
              </a:rPr>
              <a:t/>
            </a:r>
            <a:br>
              <a:rPr lang="kk-KZ" sz="2000" b="1" i="1" dirty="0">
                <a:solidFill>
                  <a:srgbClr val="FF000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 </a:t>
            </a:r>
            <a:br>
              <a:rPr lang="kk-KZ" sz="2000" b="1" i="1" dirty="0">
                <a:solidFill>
                  <a:srgbClr val="002060"/>
                </a:solidFill>
                <a:latin typeface="Times New Roman" pitchFamily="18" charset="0"/>
                <a:cs typeface="Times New Roman" pitchFamily="18" charset="0"/>
              </a:rPr>
            </a:br>
            <a:r>
              <a:rPr lang="kk-KZ" sz="2000" b="1" i="1" dirty="0">
                <a:solidFill>
                  <a:srgbClr val="FF0000"/>
                </a:solidFill>
                <a:latin typeface="Times New Roman" pitchFamily="18" charset="0"/>
                <a:cs typeface="Times New Roman" pitchFamily="18" charset="0"/>
              </a:rPr>
              <a:t>№12 кіші «Айгөлек» </a:t>
            </a:r>
            <a:r>
              <a:rPr lang="kk-KZ" sz="2000" b="1" i="1" dirty="0" smtClean="0">
                <a:solidFill>
                  <a:srgbClr val="FF0000"/>
                </a:solidFill>
                <a:latin typeface="Times New Roman" pitchFamily="18" charset="0"/>
                <a:cs typeface="Times New Roman" pitchFamily="18" charset="0"/>
              </a:rPr>
              <a:t>тобы</a:t>
            </a:r>
            <a:br>
              <a:rPr lang="kk-KZ" sz="2000" b="1" i="1" dirty="0" smtClean="0">
                <a:solidFill>
                  <a:srgbClr val="FF000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Тәрбиешілер: </a:t>
            </a:r>
            <a:r>
              <a:rPr lang="kk-KZ" sz="2000" b="1" i="1" dirty="0">
                <a:solidFill>
                  <a:srgbClr val="002060"/>
                </a:solidFill>
                <a:latin typeface="Times New Roman" pitchFamily="18" charset="0"/>
                <a:cs typeface="Times New Roman" pitchFamily="18" charset="0"/>
              </a:rPr>
              <a:t>Олжабаева  Венера  Гарифоллақызы, </a:t>
            </a:r>
            <a:br>
              <a:rPr lang="kk-KZ" sz="2000" b="1" i="1"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Сабырова  Жансая  Сағидоллақызы</a:t>
            </a:r>
            <a:r>
              <a:rPr lang="kk-KZ" sz="2000" b="1" i="1" dirty="0" smtClean="0">
                <a:solidFill>
                  <a:srgbClr val="002060"/>
                </a:solidFill>
                <a:latin typeface="Times New Roman" pitchFamily="18" charset="0"/>
                <a:cs typeface="Times New Roman" pitchFamily="18" charset="0"/>
              </a:rPr>
              <a:t>.</a:t>
            </a:r>
            <a:r>
              <a:rPr lang="kk-KZ" sz="2000" b="1" i="1" dirty="0">
                <a:solidFill>
                  <a:srgbClr val="FF0000"/>
                </a:solidFill>
                <a:latin typeface="Times New Roman" pitchFamily="18" charset="0"/>
                <a:cs typeface="Times New Roman" pitchFamily="18" charset="0"/>
              </a:rPr>
              <a:t/>
            </a:r>
            <a:br>
              <a:rPr lang="kk-KZ" sz="2000" b="1" i="1" dirty="0">
                <a:solidFill>
                  <a:srgbClr val="FF000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Сауалнамаға жауап берген ата – аналар – </a:t>
            </a:r>
            <a:r>
              <a:rPr lang="kk-KZ" sz="2000" b="1" i="1" dirty="0" smtClean="0">
                <a:solidFill>
                  <a:srgbClr val="002060"/>
                </a:solidFill>
                <a:latin typeface="Times New Roman" pitchFamily="18" charset="0"/>
                <a:cs typeface="Times New Roman" pitchFamily="18" charset="0"/>
              </a:rPr>
              <a:t>19</a:t>
            </a:r>
            <a:r>
              <a:rPr lang="kk-KZ" sz="2000" b="1" i="1" dirty="0">
                <a:solidFill>
                  <a:srgbClr val="002060"/>
                </a:solidFill>
                <a:latin typeface="Times New Roman" pitchFamily="18" charset="0"/>
                <a:cs typeface="Times New Roman" pitchFamily="18" charset="0"/>
              </a:rPr>
              <a:t/>
            </a:r>
            <a:br>
              <a:rPr lang="kk-KZ" sz="2000" b="1" i="1" dirty="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 16 ата </a:t>
            </a:r>
            <a:r>
              <a:rPr lang="kk-KZ" sz="2000" b="1" i="1" dirty="0">
                <a:solidFill>
                  <a:srgbClr val="002060"/>
                </a:solidFill>
                <a:latin typeface="Times New Roman" pitchFamily="18" charset="0"/>
                <a:cs typeface="Times New Roman" pitchFamily="18" charset="0"/>
              </a:rPr>
              <a:t>– ана – 40 – 55 ұпай – балабақшаға келуге дайын – </a:t>
            </a:r>
            <a:r>
              <a:rPr lang="kk-KZ" sz="2000" b="1" i="1" dirty="0" smtClean="0">
                <a:solidFill>
                  <a:srgbClr val="FF0000"/>
                </a:solidFill>
                <a:latin typeface="Times New Roman" pitchFamily="18" charset="0"/>
                <a:cs typeface="Times New Roman" pitchFamily="18" charset="0"/>
              </a:rPr>
              <a:t>85%</a:t>
            </a:r>
            <a:r>
              <a:rPr lang="kk-KZ" sz="2000" b="1" i="1" dirty="0">
                <a:solidFill>
                  <a:srgbClr val="FF0000"/>
                </a:solidFill>
                <a:latin typeface="Times New Roman" pitchFamily="18" charset="0"/>
                <a:cs typeface="Times New Roman" pitchFamily="18" charset="0"/>
              </a:rPr>
              <a:t/>
            </a:r>
            <a:br>
              <a:rPr lang="kk-KZ" sz="2000" b="1" i="1" dirty="0">
                <a:solidFill>
                  <a:srgbClr val="FF000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 3 ата </a:t>
            </a:r>
            <a:r>
              <a:rPr lang="kk-KZ" sz="2000" b="1" i="1" dirty="0">
                <a:solidFill>
                  <a:srgbClr val="002060"/>
                </a:solidFill>
                <a:latin typeface="Times New Roman" pitchFamily="18" charset="0"/>
                <a:cs typeface="Times New Roman" pitchFamily="18" charset="0"/>
              </a:rPr>
              <a:t>– ана – 24 – 39 ұпай – шартты дайын – </a:t>
            </a:r>
            <a:r>
              <a:rPr lang="kk-KZ" sz="2000" b="1" i="1" dirty="0" smtClean="0">
                <a:solidFill>
                  <a:srgbClr val="FF0000"/>
                </a:solidFill>
                <a:latin typeface="Times New Roman" pitchFamily="18" charset="0"/>
                <a:cs typeface="Times New Roman" pitchFamily="18" charset="0"/>
              </a:rPr>
              <a:t>15% </a:t>
            </a:r>
            <a:br>
              <a:rPr lang="kk-KZ" sz="2000" b="1" i="1" dirty="0" smtClean="0">
                <a:solidFill>
                  <a:srgbClr val="FF000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 0 ата – ана – 23 –16 ұпай  – дайын емес – </a:t>
            </a:r>
            <a:r>
              <a:rPr lang="kk-KZ" sz="2000" b="1" i="1" dirty="0">
                <a:solidFill>
                  <a:srgbClr val="FF0000"/>
                </a:solidFill>
                <a:latin typeface="Times New Roman" pitchFamily="18" charset="0"/>
                <a:cs typeface="Times New Roman" pitchFamily="18" charset="0"/>
              </a:rPr>
              <a:t>0%</a:t>
            </a:r>
            <a:r>
              <a:rPr lang="ru-RU" sz="2000" b="1" i="1" dirty="0">
                <a:solidFill>
                  <a:srgbClr val="002060"/>
                </a:solidFill>
                <a:latin typeface="Times New Roman" pitchFamily="18" charset="0"/>
                <a:cs typeface="Times New Roman" pitchFamily="18" charset="0"/>
              </a:rPr>
              <a:t/>
            </a:r>
            <a:br>
              <a:rPr lang="ru-RU" sz="2000" b="1" i="1"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
            </a:r>
            <a:br>
              <a:rPr lang="kk-KZ" sz="2000" b="1" i="1" dirty="0">
                <a:solidFill>
                  <a:srgbClr val="002060"/>
                </a:solidFill>
                <a:latin typeface="Times New Roman" pitchFamily="18" charset="0"/>
                <a:cs typeface="Times New Roman" pitchFamily="18" charset="0"/>
              </a:rPr>
            </a:br>
            <a:endParaRPr lang="ru-RU" sz="2000" dirty="0"/>
          </a:p>
        </p:txBody>
      </p:sp>
    </p:spTree>
    <p:extLst>
      <p:ext uri="{BB962C8B-B14F-4D97-AF65-F5344CB8AC3E}">
        <p14:creationId xmlns:p14="http://schemas.microsoft.com/office/powerpoint/2010/main" val="11929852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8928992" cy="6624736"/>
          </a:xfrm>
        </p:spPr>
        <p:txBody>
          <a:bodyPr>
            <a:normAutofit/>
          </a:bodyPr>
          <a:lstStyle/>
          <a:p>
            <a:r>
              <a:rPr lang="kk-KZ" sz="2000" b="1" i="1" dirty="0">
                <a:solidFill>
                  <a:srgbClr val="FF0000"/>
                </a:solidFill>
                <a:latin typeface="Times New Roman" pitchFamily="18" charset="0"/>
                <a:cs typeface="Times New Roman" pitchFamily="18" charset="0"/>
              </a:rPr>
              <a:t>№1 кіші «Балапан» </a:t>
            </a:r>
            <a:r>
              <a:rPr lang="kk-KZ" sz="2000" b="1" i="1" dirty="0" smtClean="0">
                <a:solidFill>
                  <a:srgbClr val="FF0000"/>
                </a:solidFill>
                <a:latin typeface="Times New Roman" pitchFamily="18" charset="0"/>
                <a:cs typeface="Times New Roman" pitchFamily="18" charset="0"/>
              </a:rPr>
              <a:t>тобы</a:t>
            </a:r>
            <a:br>
              <a:rPr lang="kk-KZ" sz="2000" b="1" i="1" dirty="0" smtClean="0">
                <a:solidFill>
                  <a:srgbClr val="FF000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Тәрбиешісі</a:t>
            </a:r>
            <a:r>
              <a:rPr lang="kk-KZ" sz="2000" b="1" i="1" dirty="0">
                <a:solidFill>
                  <a:srgbClr val="002060"/>
                </a:solidFill>
                <a:latin typeface="Times New Roman" pitchFamily="18" charset="0"/>
                <a:cs typeface="Times New Roman" pitchFamily="18" charset="0"/>
              </a:rPr>
              <a:t>:  Адаева  Ақмарал  Нұртайқызы</a:t>
            </a:r>
            <a:r>
              <a:rPr lang="kk-KZ" sz="2000" b="1" i="1" dirty="0">
                <a:solidFill>
                  <a:srgbClr val="FF0000"/>
                </a:solidFill>
                <a:latin typeface="Times New Roman" pitchFamily="18" charset="0"/>
                <a:cs typeface="Times New Roman" pitchFamily="18" charset="0"/>
              </a:rPr>
              <a:t/>
            </a:r>
            <a:br>
              <a:rPr lang="kk-KZ" sz="2000" b="1" i="1" dirty="0">
                <a:solidFill>
                  <a:srgbClr val="FF000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Сауалнамаға жауап берген ата – аналар – </a:t>
            </a:r>
            <a:r>
              <a:rPr lang="kk-KZ" sz="2000" b="1" i="1" dirty="0" smtClean="0">
                <a:solidFill>
                  <a:srgbClr val="002060"/>
                </a:solidFill>
                <a:latin typeface="Times New Roman" pitchFamily="18" charset="0"/>
                <a:cs typeface="Times New Roman" pitchFamily="18" charset="0"/>
              </a:rPr>
              <a:t>16</a:t>
            </a:r>
            <a:r>
              <a:rPr lang="kk-KZ" sz="2000" b="1" i="1" dirty="0">
                <a:solidFill>
                  <a:srgbClr val="002060"/>
                </a:solidFill>
                <a:latin typeface="Times New Roman" pitchFamily="18" charset="0"/>
                <a:cs typeface="Times New Roman" pitchFamily="18" charset="0"/>
              </a:rPr>
              <a:t/>
            </a:r>
            <a:br>
              <a:rPr lang="kk-KZ" sz="2000" b="1" i="1"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 </a:t>
            </a:r>
            <a:r>
              <a:rPr lang="kk-KZ" sz="2000" b="1" i="1" dirty="0" smtClean="0">
                <a:solidFill>
                  <a:srgbClr val="002060"/>
                </a:solidFill>
                <a:latin typeface="Times New Roman" pitchFamily="18" charset="0"/>
                <a:cs typeface="Times New Roman" pitchFamily="18" charset="0"/>
              </a:rPr>
              <a:t>16 ата </a:t>
            </a:r>
            <a:r>
              <a:rPr lang="kk-KZ" sz="2000" b="1" i="1" dirty="0">
                <a:solidFill>
                  <a:srgbClr val="002060"/>
                </a:solidFill>
                <a:latin typeface="Times New Roman" pitchFamily="18" charset="0"/>
                <a:cs typeface="Times New Roman" pitchFamily="18" charset="0"/>
              </a:rPr>
              <a:t>– ана – 40 – 55 ұпай – балабақшаға келуге дайын – </a:t>
            </a:r>
            <a:r>
              <a:rPr lang="kk-KZ" sz="2000" b="1" i="1" dirty="0" smtClean="0">
                <a:solidFill>
                  <a:srgbClr val="FF0000"/>
                </a:solidFill>
                <a:latin typeface="Times New Roman" pitchFamily="18" charset="0"/>
                <a:cs typeface="Times New Roman" pitchFamily="18" charset="0"/>
              </a:rPr>
              <a:t>100%</a:t>
            </a:r>
            <a:r>
              <a:rPr lang="kk-KZ" sz="2000" b="1" i="1" dirty="0">
                <a:solidFill>
                  <a:srgbClr val="FF0000"/>
                </a:solidFill>
                <a:latin typeface="Times New Roman" pitchFamily="18" charset="0"/>
                <a:cs typeface="Times New Roman" pitchFamily="18" charset="0"/>
              </a:rPr>
              <a:t/>
            </a:r>
            <a:br>
              <a:rPr lang="kk-KZ" sz="2000" b="1" i="1" dirty="0">
                <a:solidFill>
                  <a:srgbClr val="FF000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0 </a:t>
            </a:r>
            <a:r>
              <a:rPr lang="kk-KZ" sz="2000" b="1" i="1" dirty="0">
                <a:solidFill>
                  <a:srgbClr val="002060"/>
                </a:solidFill>
                <a:latin typeface="Times New Roman" pitchFamily="18" charset="0"/>
                <a:cs typeface="Times New Roman" pitchFamily="18" charset="0"/>
              </a:rPr>
              <a:t>ата – ана – 24 – 39 ұпай – шартты дайын </a:t>
            </a:r>
            <a:r>
              <a:rPr lang="kk-KZ" sz="2000" b="1" i="1" dirty="0" smtClean="0">
                <a:solidFill>
                  <a:srgbClr val="002060"/>
                </a:solidFill>
                <a:latin typeface="Times New Roman" pitchFamily="18" charset="0"/>
                <a:cs typeface="Times New Roman" pitchFamily="18" charset="0"/>
              </a:rPr>
              <a:t>– </a:t>
            </a:r>
            <a:r>
              <a:rPr lang="kk-KZ" sz="2000" b="1" i="1" dirty="0" smtClean="0">
                <a:solidFill>
                  <a:srgbClr val="FF0000"/>
                </a:solidFill>
                <a:latin typeface="Times New Roman" pitchFamily="18" charset="0"/>
                <a:cs typeface="Times New Roman" pitchFamily="18" charset="0"/>
              </a:rPr>
              <a:t>0 </a:t>
            </a:r>
            <a:r>
              <a:rPr lang="kk-KZ" sz="2000" b="1" i="1" dirty="0">
                <a:solidFill>
                  <a:srgbClr val="FF0000"/>
                </a:solidFill>
                <a:latin typeface="Times New Roman" pitchFamily="18" charset="0"/>
                <a:cs typeface="Times New Roman" pitchFamily="18" charset="0"/>
              </a:rPr>
              <a:t>% </a:t>
            </a:r>
            <a:br>
              <a:rPr lang="kk-KZ" sz="2000" b="1" i="1" dirty="0">
                <a:solidFill>
                  <a:srgbClr val="FF000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 0 ата – ана – 23 –16 ұпай  – дайын емес – </a:t>
            </a:r>
            <a:r>
              <a:rPr lang="kk-KZ" sz="2000" b="1" i="1" dirty="0">
                <a:solidFill>
                  <a:srgbClr val="FF0000"/>
                </a:solidFill>
                <a:latin typeface="Times New Roman" pitchFamily="18" charset="0"/>
                <a:cs typeface="Times New Roman" pitchFamily="18" charset="0"/>
              </a:rPr>
              <a:t>0%</a:t>
            </a:r>
            <a:r>
              <a:rPr lang="ru-RU" sz="2000" b="1" i="1" dirty="0">
                <a:solidFill>
                  <a:srgbClr val="002060"/>
                </a:solidFill>
                <a:latin typeface="Times New Roman" pitchFamily="18" charset="0"/>
                <a:cs typeface="Times New Roman" pitchFamily="18" charset="0"/>
              </a:rPr>
              <a:t/>
            </a:r>
            <a:br>
              <a:rPr lang="ru-RU" sz="2000" b="1" i="1" dirty="0">
                <a:solidFill>
                  <a:srgbClr val="002060"/>
                </a:solidFill>
                <a:latin typeface="Times New Roman" pitchFamily="18" charset="0"/>
                <a:cs typeface="Times New Roman" pitchFamily="18" charset="0"/>
              </a:rPr>
            </a:br>
            <a:r>
              <a:rPr lang="kk-KZ" sz="2000" b="1" i="1" dirty="0">
                <a:solidFill>
                  <a:srgbClr val="FF0000"/>
                </a:solidFill>
                <a:latin typeface="Times New Roman" pitchFamily="18" charset="0"/>
                <a:cs typeface="Times New Roman" pitchFamily="18" charset="0"/>
              </a:rPr>
              <a:t/>
            </a:r>
            <a:br>
              <a:rPr lang="kk-KZ" sz="2000" b="1" i="1" dirty="0">
                <a:solidFill>
                  <a:srgbClr val="FF0000"/>
                </a:solidFill>
                <a:latin typeface="Times New Roman" pitchFamily="18" charset="0"/>
                <a:cs typeface="Times New Roman" pitchFamily="18" charset="0"/>
              </a:rPr>
            </a:br>
            <a:r>
              <a:rPr lang="kk-KZ" sz="2000" b="1" i="1" dirty="0" smtClean="0">
                <a:solidFill>
                  <a:srgbClr val="FF0000"/>
                </a:solidFill>
                <a:latin typeface="Times New Roman" pitchFamily="18" charset="0"/>
                <a:cs typeface="Times New Roman" pitchFamily="18" charset="0"/>
              </a:rPr>
              <a:t>№3 </a:t>
            </a:r>
            <a:r>
              <a:rPr lang="kk-KZ" sz="2000" b="1" i="1" dirty="0">
                <a:solidFill>
                  <a:srgbClr val="FF0000"/>
                </a:solidFill>
                <a:latin typeface="Times New Roman" pitchFamily="18" charset="0"/>
                <a:cs typeface="Times New Roman" pitchFamily="18" charset="0"/>
              </a:rPr>
              <a:t>кіші </a:t>
            </a:r>
            <a:r>
              <a:rPr lang="kk-KZ" sz="2000" b="1" i="1" dirty="0" smtClean="0">
                <a:solidFill>
                  <a:srgbClr val="FF0000"/>
                </a:solidFill>
                <a:latin typeface="Times New Roman" pitchFamily="18" charset="0"/>
                <a:cs typeface="Times New Roman" pitchFamily="18" charset="0"/>
              </a:rPr>
              <a:t>«Құлыншақ» тобы</a:t>
            </a:r>
            <a:br>
              <a:rPr lang="kk-KZ" sz="2000" b="1" i="1" dirty="0" smtClean="0">
                <a:solidFill>
                  <a:srgbClr val="FF000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Тәрбиешісі</a:t>
            </a:r>
            <a:r>
              <a:rPr lang="kk-KZ" sz="2000" b="1" i="1" dirty="0">
                <a:solidFill>
                  <a:srgbClr val="002060"/>
                </a:solidFill>
                <a:latin typeface="Times New Roman" pitchFamily="18" charset="0"/>
                <a:cs typeface="Times New Roman" pitchFamily="18" charset="0"/>
              </a:rPr>
              <a:t>:  Сейталиева  Гүлден  Ерболатовна</a:t>
            </a:r>
            <a:r>
              <a:rPr lang="kk-KZ" sz="2000" b="1" i="1" dirty="0">
                <a:solidFill>
                  <a:srgbClr val="FF0000"/>
                </a:solidFill>
                <a:latin typeface="Times New Roman" pitchFamily="18" charset="0"/>
                <a:cs typeface="Times New Roman" pitchFamily="18" charset="0"/>
              </a:rPr>
              <a:t/>
            </a:r>
            <a:br>
              <a:rPr lang="kk-KZ" sz="2000" b="1" i="1" dirty="0">
                <a:solidFill>
                  <a:srgbClr val="FF000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Сауалнамаға жауап берген ата – аналар – </a:t>
            </a:r>
            <a:r>
              <a:rPr lang="kk-KZ" sz="2000" b="1" i="1" dirty="0" smtClean="0">
                <a:solidFill>
                  <a:srgbClr val="002060"/>
                </a:solidFill>
                <a:latin typeface="Times New Roman" pitchFamily="18" charset="0"/>
                <a:cs typeface="Times New Roman" pitchFamily="18" charset="0"/>
              </a:rPr>
              <a:t>9</a:t>
            </a:r>
            <a:r>
              <a:rPr lang="kk-KZ" sz="2000" b="1" i="1" dirty="0">
                <a:solidFill>
                  <a:srgbClr val="002060"/>
                </a:solidFill>
                <a:latin typeface="Times New Roman" pitchFamily="18" charset="0"/>
                <a:cs typeface="Times New Roman" pitchFamily="18" charset="0"/>
              </a:rPr>
              <a:t/>
            </a:r>
            <a:br>
              <a:rPr lang="kk-KZ" sz="2000" b="1" i="1" dirty="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8 </a:t>
            </a:r>
            <a:r>
              <a:rPr lang="kk-KZ" sz="2000" b="1" i="1" dirty="0">
                <a:solidFill>
                  <a:srgbClr val="002060"/>
                </a:solidFill>
                <a:latin typeface="Times New Roman" pitchFamily="18" charset="0"/>
                <a:cs typeface="Times New Roman" pitchFamily="18" charset="0"/>
              </a:rPr>
              <a:t>ата – ана – 40 – 55 ұпай – балабақшаға келуге дайын </a:t>
            </a:r>
            <a:r>
              <a:rPr lang="kk-KZ" sz="2000" b="1" i="1" dirty="0" smtClean="0">
                <a:solidFill>
                  <a:srgbClr val="002060"/>
                </a:solidFill>
                <a:latin typeface="Times New Roman" pitchFamily="18" charset="0"/>
                <a:cs typeface="Times New Roman" pitchFamily="18" charset="0"/>
              </a:rPr>
              <a:t>– </a:t>
            </a:r>
            <a:r>
              <a:rPr lang="kk-KZ" sz="2000" b="1" i="1" dirty="0" smtClean="0">
                <a:solidFill>
                  <a:srgbClr val="FF0000"/>
                </a:solidFill>
                <a:latin typeface="Times New Roman" pitchFamily="18" charset="0"/>
                <a:cs typeface="Times New Roman" pitchFamily="18" charset="0"/>
              </a:rPr>
              <a:t>89 </a:t>
            </a:r>
            <a:r>
              <a:rPr lang="kk-KZ" sz="2000" b="1" i="1" dirty="0">
                <a:solidFill>
                  <a:srgbClr val="FF0000"/>
                </a:solidFill>
                <a:latin typeface="Times New Roman" pitchFamily="18" charset="0"/>
                <a:cs typeface="Times New Roman" pitchFamily="18" charset="0"/>
              </a:rPr>
              <a:t>%</a:t>
            </a:r>
            <a:br>
              <a:rPr lang="kk-KZ" sz="2000" b="1" i="1" dirty="0">
                <a:solidFill>
                  <a:srgbClr val="FF000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1</a:t>
            </a:r>
            <a:r>
              <a:rPr lang="kk-KZ" sz="2000" b="1" i="1" dirty="0" smtClean="0">
                <a:solidFill>
                  <a:srgbClr val="002060"/>
                </a:solidFill>
                <a:latin typeface="Times New Roman" pitchFamily="18" charset="0"/>
                <a:cs typeface="Times New Roman" pitchFamily="18" charset="0"/>
              </a:rPr>
              <a:t> </a:t>
            </a:r>
            <a:r>
              <a:rPr lang="kk-KZ" sz="2000" b="1" i="1" dirty="0">
                <a:solidFill>
                  <a:srgbClr val="002060"/>
                </a:solidFill>
                <a:latin typeface="Times New Roman" pitchFamily="18" charset="0"/>
                <a:cs typeface="Times New Roman" pitchFamily="18" charset="0"/>
              </a:rPr>
              <a:t>ата – ана – 24 – 39 ұпай – шартты дайын – </a:t>
            </a:r>
            <a:r>
              <a:rPr lang="kk-KZ" sz="2000" b="1" i="1" dirty="0" smtClean="0">
                <a:solidFill>
                  <a:srgbClr val="FF0000"/>
                </a:solidFill>
                <a:latin typeface="Times New Roman" pitchFamily="18" charset="0"/>
                <a:cs typeface="Times New Roman" pitchFamily="18" charset="0"/>
              </a:rPr>
              <a:t>11% </a:t>
            </a:r>
            <a:r>
              <a:rPr lang="kk-KZ" sz="2000" b="1" i="1" dirty="0">
                <a:solidFill>
                  <a:srgbClr val="FF0000"/>
                </a:solidFill>
                <a:latin typeface="Times New Roman" pitchFamily="18" charset="0"/>
                <a:cs typeface="Times New Roman" pitchFamily="18" charset="0"/>
              </a:rPr>
              <a:t/>
            </a:r>
            <a:br>
              <a:rPr lang="kk-KZ" sz="2000" b="1" i="1" dirty="0">
                <a:solidFill>
                  <a:srgbClr val="FF000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 0 ата – ана – 23 –16 ұпай  – дайын емес – </a:t>
            </a:r>
            <a:r>
              <a:rPr lang="kk-KZ" sz="2000" b="1" i="1" dirty="0">
                <a:solidFill>
                  <a:srgbClr val="FF0000"/>
                </a:solidFill>
                <a:latin typeface="Times New Roman" pitchFamily="18" charset="0"/>
                <a:cs typeface="Times New Roman" pitchFamily="18" charset="0"/>
              </a:rPr>
              <a:t>0%</a:t>
            </a:r>
            <a:r>
              <a:rPr lang="ru-RU" sz="2000" b="1" i="1" dirty="0">
                <a:solidFill>
                  <a:srgbClr val="002060"/>
                </a:solidFill>
                <a:latin typeface="Times New Roman" pitchFamily="18" charset="0"/>
                <a:cs typeface="Times New Roman" pitchFamily="18" charset="0"/>
              </a:rPr>
              <a:t/>
            </a:r>
            <a:br>
              <a:rPr lang="ru-RU" sz="2000" b="1" i="1" dirty="0">
                <a:solidFill>
                  <a:srgbClr val="002060"/>
                </a:solidFill>
                <a:latin typeface="Times New Roman" pitchFamily="18" charset="0"/>
                <a:cs typeface="Times New Roman" pitchFamily="18" charset="0"/>
              </a:rPr>
            </a:br>
            <a:r>
              <a:rPr lang="kk-KZ" sz="2000" b="1" i="1" dirty="0">
                <a:solidFill>
                  <a:srgbClr val="FF0000"/>
                </a:solidFill>
                <a:latin typeface="Times New Roman" pitchFamily="18" charset="0"/>
                <a:cs typeface="Times New Roman" pitchFamily="18" charset="0"/>
              </a:rPr>
              <a:t/>
            </a:r>
            <a:br>
              <a:rPr lang="kk-KZ" sz="2000" b="1" i="1" dirty="0">
                <a:solidFill>
                  <a:srgbClr val="FF0000"/>
                </a:solidFill>
                <a:latin typeface="Times New Roman" pitchFamily="18" charset="0"/>
                <a:cs typeface="Times New Roman" pitchFamily="18" charset="0"/>
              </a:rPr>
            </a:br>
            <a:endParaRPr lang="ru-RU" sz="2000" dirty="0"/>
          </a:p>
        </p:txBody>
      </p:sp>
    </p:spTree>
    <p:extLst>
      <p:ext uri="{BB962C8B-B14F-4D97-AF65-F5344CB8AC3E}">
        <p14:creationId xmlns:p14="http://schemas.microsoft.com/office/powerpoint/2010/main" val="32357277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784976" cy="2088232"/>
          </a:xfrm>
        </p:spPr>
        <p:txBody>
          <a:bodyPr>
            <a:noAutofit/>
          </a:bodyPr>
          <a:lstStyle/>
          <a:p>
            <a:r>
              <a:rPr lang="kk-KZ" sz="2000" b="1" i="1" dirty="0">
                <a:solidFill>
                  <a:srgbClr val="002060"/>
                </a:solidFill>
                <a:latin typeface="Times New Roman" pitchFamily="18" charset="0"/>
                <a:cs typeface="Times New Roman" pitchFamily="18" charset="0"/>
              </a:rPr>
              <a:t>Сауалнамаға жауап берген ата – аналар – </a:t>
            </a:r>
            <a:r>
              <a:rPr lang="kk-KZ" sz="2000" b="1" i="1" dirty="0" smtClean="0">
                <a:solidFill>
                  <a:srgbClr val="002060"/>
                </a:solidFill>
                <a:latin typeface="Times New Roman" pitchFamily="18" charset="0"/>
                <a:cs typeface="Times New Roman" pitchFamily="18" charset="0"/>
              </a:rPr>
              <a:t>56</a:t>
            </a:r>
            <a:r>
              <a:rPr lang="kk-KZ" sz="2000" b="1" i="1" dirty="0">
                <a:solidFill>
                  <a:srgbClr val="002060"/>
                </a:solidFill>
                <a:latin typeface="Times New Roman" pitchFamily="18" charset="0"/>
                <a:cs typeface="Times New Roman" pitchFamily="18" charset="0"/>
              </a:rPr>
              <a:t/>
            </a:r>
            <a:br>
              <a:rPr lang="kk-KZ" sz="2000" b="1" i="1"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
            </a:r>
            <a:br>
              <a:rPr lang="kk-KZ" sz="2000" b="1" i="1"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   </a:t>
            </a:r>
            <a:r>
              <a:rPr lang="kk-KZ" sz="2000" b="1" i="1" dirty="0" smtClean="0">
                <a:solidFill>
                  <a:srgbClr val="FF0000"/>
                </a:solidFill>
                <a:latin typeface="Times New Roman" pitchFamily="18" charset="0"/>
                <a:cs typeface="Times New Roman" pitchFamily="18" charset="0"/>
              </a:rPr>
              <a:t>49  </a:t>
            </a:r>
            <a:r>
              <a:rPr lang="kk-KZ" sz="2000" b="1" i="1" dirty="0">
                <a:solidFill>
                  <a:srgbClr val="002060"/>
                </a:solidFill>
                <a:latin typeface="Times New Roman" pitchFamily="18" charset="0"/>
                <a:cs typeface="Times New Roman" pitchFamily="18" charset="0"/>
              </a:rPr>
              <a:t>ата – ана – 40 – 55 ұпай – балабақшаға келуге дайын</a:t>
            </a:r>
            <a:r>
              <a:rPr lang="ru-RU" sz="2000" b="1" i="1" dirty="0">
                <a:solidFill>
                  <a:srgbClr val="002060"/>
                </a:solidFill>
                <a:latin typeface="Times New Roman" pitchFamily="18" charset="0"/>
                <a:ea typeface="Times New Roman" pitchFamily="18" charset="0"/>
                <a:cs typeface="Times New Roman" pitchFamily="18" charset="0"/>
              </a:rPr>
              <a:t> </a:t>
            </a:r>
            <a:r>
              <a:rPr lang="ru-RU" sz="2000" b="1" i="1" dirty="0" smtClean="0">
                <a:solidFill>
                  <a:srgbClr val="002060"/>
                </a:solidFill>
                <a:latin typeface="Times New Roman" pitchFamily="18" charset="0"/>
                <a:ea typeface="Times New Roman" pitchFamily="18" charset="0"/>
                <a:cs typeface="Times New Roman" pitchFamily="18" charset="0"/>
              </a:rPr>
              <a:t>– </a:t>
            </a:r>
            <a:r>
              <a:rPr lang="ru-RU" sz="2000" b="1" i="1" dirty="0" smtClean="0">
                <a:solidFill>
                  <a:srgbClr val="FF0000"/>
                </a:solidFill>
                <a:latin typeface="Times New Roman" pitchFamily="18" charset="0"/>
                <a:ea typeface="Times New Roman" pitchFamily="18" charset="0"/>
                <a:cs typeface="Times New Roman" pitchFamily="18" charset="0"/>
              </a:rPr>
              <a:t>87</a:t>
            </a:r>
            <a:r>
              <a:rPr lang="ru-RU" sz="2000" b="1" i="1" dirty="0" smtClean="0">
                <a:solidFill>
                  <a:srgbClr val="002060"/>
                </a:solidFill>
                <a:latin typeface="Times New Roman" pitchFamily="18" charset="0"/>
                <a:ea typeface="Times New Roman" pitchFamily="18" charset="0"/>
                <a:cs typeface="Times New Roman" pitchFamily="18" charset="0"/>
              </a:rPr>
              <a:t> </a:t>
            </a:r>
            <a:r>
              <a:rPr lang="ru-RU" sz="2000" b="1" i="1" dirty="0" smtClean="0">
                <a:solidFill>
                  <a:srgbClr val="FF0000"/>
                </a:solidFill>
                <a:latin typeface="Times New Roman" pitchFamily="18" charset="0"/>
                <a:ea typeface="Times New Roman" pitchFamily="18" charset="0"/>
                <a:cs typeface="Times New Roman" pitchFamily="18" charset="0"/>
              </a:rPr>
              <a:t>% </a:t>
            </a:r>
            <a:r>
              <a:rPr lang="kk-KZ" sz="2000" b="1" i="1" dirty="0">
                <a:solidFill>
                  <a:srgbClr val="FF0000"/>
                </a:solidFill>
                <a:latin typeface="Times New Roman" pitchFamily="18" charset="0"/>
                <a:cs typeface="Times New Roman" pitchFamily="18" charset="0"/>
              </a:rPr>
              <a:t/>
            </a:r>
            <a:br>
              <a:rPr lang="kk-KZ" sz="2000" b="1" i="1" dirty="0">
                <a:solidFill>
                  <a:srgbClr val="FF000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 </a:t>
            </a:r>
            <a:r>
              <a:rPr lang="kk-KZ" sz="2000" b="1" i="1" dirty="0">
                <a:solidFill>
                  <a:srgbClr val="FF0000"/>
                </a:solidFill>
                <a:latin typeface="Times New Roman" pitchFamily="18" charset="0"/>
                <a:cs typeface="Times New Roman" pitchFamily="18" charset="0"/>
              </a:rPr>
              <a:t>7</a:t>
            </a:r>
            <a:r>
              <a:rPr lang="kk-KZ" sz="2000" b="1" i="1" dirty="0" smtClean="0">
                <a:solidFill>
                  <a:srgbClr val="FF0000"/>
                </a:solidFill>
                <a:latin typeface="Times New Roman" pitchFamily="18" charset="0"/>
                <a:cs typeface="Times New Roman" pitchFamily="18" charset="0"/>
              </a:rPr>
              <a:t>  </a:t>
            </a:r>
            <a:r>
              <a:rPr lang="kk-KZ" sz="2000" b="1" i="1" dirty="0" smtClean="0">
                <a:solidFill>
                  <a:srgbClr val="002060"/>
                </a:solidFill>
                <a:latin typeface="Times New Roman" pitchFamily="18" charset="0"/>
                <a:cs typeface="Times New Roman" pitchFamily="18" charset="0"/>
              </a:rPr>
              <a:t>ата </a:t>
            </a:r>
            <a:r>
              <a:rPr lang="kk-KZ" sz="2000" b="1" i="1" dirty="0">
                <a:solidFill>
                  <a:srgbClr val="002060"/>
                </a:solidFill>
                <a:latin typeface="Times New Roman" pitchFamily="18" charset="0"/>
                <a:cs typeface="Times New Roman" pitchFamily="18" charset="0"/>
              </a:rPr>
              <a:t>– ана – 24 – 39 ұпай – шартты дайын – </a:t>
            </a:r>
            <a:r>
              <a:rPr lang="kk-KZ" sz="2000" b="1" i="1" dirty="0" smtClean="0">
                <a:solidFill>
                  <a:srgbClr val="FF0000"/>
                </a:solidFill>
                <a:latin typeface="Times New Roman" pitchFamily="18" charset="0"/>
                <a:cs typeface="Times New Roman" pitchFamily="18" charset="0"/>
              </a:rPr>
              <a:t>13 %</a:t>
            </a:r>
            <a:r>
              <a:rPr lang="kk-KZ" sz="2000" b="1" i="1" dirty="0">
                <a:solidFill>
                  <a:srgbClr val="002060"/>
                </a:solidFill>
                <a:latin typeface="Times New Roman" pitchFamily="18" charset="0"/>
                <a:cs typeface="Times New Roman" pitchFamily="18" charset="0"/>
              </a:rPr>
              <a:t/>
            </a:r>
            <a:br>
              <a:rPr lang="kk-KZ" sz="2000" b="1" i="1" dirty="0">
                <a:solidFill>
                  <a:srgbClr val="002060"/>
                </a:solidFill>
                <a:latin typeface="Times New Roman" pitchFamily="18" charset="0"/>
                <a:cs typeface="Times New Roman" pitchFamily="18" charset="0"/>
              </a:rPr>
            </a:br>
            <a:r>
              <a:rPr lang="kk-KZ" sz="2000" b="1" i="1" dirty="0" smtClean="0">
                <a:solidFill>
                  <a:srgbClr val="FF0000"/>
                </a:solidFill>
                <a:latin typeface="Times New Roman" pitchFamily="18" charset="0"/>
                <a:cs typeface="Times New Roman" pitchFamily="18" charset="0"/>
              </a:rPr>
              <a:t>0</a:t>
            </a:r>
            <a:r>
              <a:rPr lang="kk-KZ" sz="2000" b="1" i="1" dirty="0" smtClean="0">
                <a:solidFill>
                  <a:srgbClr val="002060"/>
                </a:solidFill>
                <a:latin typeface="Times New Roman" pitchFamily="18" charset="0"/>
                <a:cs typeface="Times New Roman" pitchFamily="18" charset="0"/>
              </a:rPr>
              <a:t> </a:t>
            </a:r>
            <a:r>
              <a:rPr lang="kk-KZ" sz="2000" b="1" i="1" dirty="0">
                <a:solidFill>
                  <a:srgbClr val="002060"/>
                </a:solidFill>
                <a:latin typeface="Times New Roman" pitchFamily="18" charset="0"/>
                <a:cs typeface="Times New Roman" pitchFamily="18" charset="0"/>
              </a:rPr>
              <a:t>ата – ана – 16 – 23 ұпай – дайын емес – </a:t>
            </a:r>
            <a:r>
              <a:rPr lang="kk-KZ" sz="2000" b="1" i="1" dirty="0">
                <a:solidFill>
                  <a:srgbClr val="FF0000"/>
                </a:solidFill>
                <a:latin typeface="Times New Roman" pitchFamily="18" charset="0"/>
                <a:cs typeface="Times New Roman" pitchFamily="18" charset="0"/>
              </a:rPr>
              <a:t>0%</a:t>
            </a:r>
            <a:r>
              <a:rPr lang="kk-KZ" sz="2000" b="1" i="1" dirty="0">
                <a:solidFill>
                  <a:srgbClr val="002060"/>
                </a:solidFill>
                <a:latin typeface="Times New Roman" pitchFamily="18" charset="0"/>
                <a:cs typeface="Times New Roman" pitchFamily="18" charset="0"/>
              </a:rPr>
              <a:t/>
            </a:r>
            <a:br>
              <a:rPr lang="kk-KZ" sz="2000" b="1" i="1"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                                              </a:t>
            </a:r>
            <a:endParaRPr lang="ru-RU" sz="2000" dirty="0"/>
          </a:p>
        </p:txBody>
      </p:sp>
      <p:graphicFrame>
        <p:nvGraphicFramePr>
          <p:cNvPr id="4" name="Диаграмма 3"/>
          <p:cNvGraphicFramePr>
            <a:graphicFrameLocks/>
          </p:cNvGraphicFramePr>
          <p:nvPr>
            <p:extLst>
              <p:ext uri="{D42A27DB-BD31-4B8C-83A1-F6EECF244321}">
                <p14:modId xmlns:p14="http://schemas.microsoft.com/office/powerpoint/2010/main" val="797105740"/>
              </p:ext>
            </p:extLst>
          </p:nvPr>
        </p:nvGraphicFramePr>
        <p:xfrm>
          <a:off x="107504" y="1844824"/>
          <a:ext cx="8784976" cy="48245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862217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700808"/>
            <a:ext cx="8208912" cy="2016224"/>
          </a:xfrm>
        </p:spPr>
        <p:txBody>
          <a:bodyPr>
            <a:normAutofit/>
          </a:bodyPr>
          <a:lstStyle/>
          <a:p>
            <a:r>
              <a:rPr lang="kk-KZ" sz="2800" b="1" i="1" dirty="0">
                <a:solidFill>
                  <a:srgbClr val="002060"/>
                </a:solidFill>
                <a:latin typeface="Times New Roman" pitchFamily="18" charset="0"/>
                <a:cs typeface="Times New Roman" pitchFamily="18" charset="0"/>
              </a:rPr>
              <a:t>Балабақшаға жаңадан келген  балалардың бейімделу кезеңінің хаттамасы</a:t>
            </a:r>
            <a:r>
              <a:rPr lang="ru-RU" sz="2800" dirty="0">
                <a:solidFill>
                  <a:srgbClr val="002060"/>
                </a:solidFill>
                <a:latin typeface="Times New Roman" pitchFamily="18" charset="0"/>
                <a:cs typeface="Times New Roman" pitchFamily="18" charset="0"/>
              </a:rPr>
              <a:t/>
            </a:r>
            <a:br>
              <a:rPr lang="ru-RU" sz="2800" dirty="0">
                <a:solidFill>
                  <a:srgbClr val="002060"/>
                </a:solidFill>
                <a:latin typeface="Times New Roman" pitchFamily="18" charset="0"/>
                <a:cs typeface="Times New Roman" pitchFamily="18" charset="0"/>
              </a:rPr>
            </a:br>
            <a:endParaRPr lang="ru-RU" sz="2800" dirty="0">
              <a:solidFill>
                <a:srgbClr val="002060"/>
              </a:solidFill>
            </a:endParaRPr>
          </a:p>
        </p:txBody>
      </p:sp>
      <p:sp>
        <p:nvSpPr>
          <p:cNvPr id="4" name="Прямоугольник 3"/>
          <p:cNvSpPr/>
          <p:nvPr/>
        </p:nvSpPr>
        <p:spPr>
          <a:xfrm>
            <a:off x="5148064" y="4592451"/>
            <a:ext cx="3456384" cy="1200329"/>
          </a:xfrm>
          <a:prstGeom prst="rect">
            <a:avLst/>
          </a:prstGeom>
        </p:spPr>
        <p:txBody>
          <a:bodyPr wrap="square">
            <a:spAutoFit/>
          </a:bodyPr>
          <a:lstStyle/>
          <a:p>
            <a:pPr lvl="0" algn="ctr" fontAlgn="base">
              <a:spcBef>
                <a:spcPct val="0"/>
              </a:spcBef>
              <a:spcAft>
                <a:spcPct val="0"/>
              </a:spcAft>
            </a:pPr>
            <a:r>
              <a:rPr lang="kk-KZ" b="1" i="1" dirty="0">
                <a:solidFill>
                  <a:srgbClr val="002060"/>
                </a:solidFill>
                <a:latin typeface="Times New Roman" pitchFamily="18" charset="0"/>
                <a:ea typeface="Calibri" pitchFamily="34" charset="0"/>
                <a:cs typeface="Times New Roman" pitchFamily="18" charset="0"/>
              </a:rPr>
              <a:t>Дайындаған:  педагог – психолог   </a:t>
            </a:r>
            <a:r>
              <a:rPr lang="kk-KZ" b="1" i="1" dirty="0">
                <a:solidFill>
                  <a:srgbClr val="0070C0"/>
                </a:solidFill>
                <a:latin typeface="Times New Roman" pitchFamily="18" charset="0"/>
                <a:ea typeface="Calibri" pitchFamily="34" charset="0"/>
                <a:cs typeface="Times New Roman" pitchFamily="18" charset="0"/>
              </a:rPr>
              <a:t>                              </a:t>
            </a:r>
            <a:r>
              <a:rPr lang="kk-KZ" b="1" i="1" dirty="0">
                <a:solidFill>
                  <a:srgbClr val="FF0000"/>
                </a:solidFill>
                <a:latin typeface="Times New Roman" pitchFamily="18" charset="0"/>
                <a:ea typeface="Calibri" pitchFamily="34" charset="0"/>
                <a:cs typeface="Times New Roman" pitchFamily="18" charset="0"/>
              </a:rPr>
              <a:t>Ашабекова А.Н.</a:t>
            </a:r>
          </a:p>
          <a:p>
            <a:pPr lvl="0" algn="ctr" fontAlgn="base">
              <a:spcBef>
                <a:spcPct val="0"/>
              </a:spcBef>
              <a:spcAft>
                <a:spcPct val="0"/>
              </a:spcAft>
            </a:pPr>
            <a:r>
              <a:rPr lang="kk-KZ" b="1" i="1" dirty="0" smtClean="0">
                <a:solidFill>
                  <a:srgbClr val="FF0000"/>
                </a:solidFill>
                <a:latin typeface="Times New Roman" pitchFamily="18" charset="0"/>
                <a:cs typeface="Times New Roman" pitchFamily="18" charset="0"/>
              </a:rPr>
              <a:t>2021 – 2022жыл</a:t>
            </a:r>
            <a:endParaRPr lang="kk-KZ" dirty="0">
              <a:latin typeface="Times New Roman" pitchFamily="18" charset="0"/>
              <a:cs typeface="Times New Roman" pitchFamily="18" charset="0"/>
            </a:endParaRPr>
          </a:p>
        </p:txBody>
      </p:sp>
    </p:spTree>
    <p:extLst>
      <p:ext uri="{BB962C8B-B14F-4D97-AF65-F5344CB8AC3E}">
        <p14:creationId xmlns:p14="http://schemas.microsoft.com/office/powerpoint/2010/main" val="25519038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8928992" cy="2736304"/>
          </a:xfrm>
        </p:spPr>
        <p:txBody>
          <a:bodyPr>
            <a:noAutofit/>
          </a:bodyPr>
          <a:lstStyle/>
          <a:p>
            <a:pPr algn="l"/>
            <a:r>
              <a:rPr lang="kk-KZ" sz="2000" b="1" i="1" dirty="0">
                <a:solidFill>
                  <a:srgbClr val="FF0000"/>
                </a:solidFill>
                <a:latin typeface="Times New Roman" pitchFamily="18" charset="0"/>
                <a:cs typeface="Times New Roman" pitchFamily="18" charset="0"/>
              </a:rPr>
              <a:t>Балабақшаға жаңадан келген  балалардың бейімделу кезеңінің </a:t>
            </a:r>
            <a:r>
              <a:rPr lang="kk-KZ" sz="2000" b="1" i="1" dirty="0" smtClean="0">
                <a:solidFill>
                  <a:srgbClr val="FF0000"/>
                </a:solidFill>
                <a:latin typeface="Times New Roman" pitchFamily="18" charset="0"/>
                <a:cs typeface="Times New Roman" pitchFamily="18" charset="0"/>
              </a:rPr>
              <a:t>хаттамасы</a:t>
            </a:r>
            <a:br>
              <a:rPr lang="kk-KZ" sz="2000" b="1" i="1" dirty="0" smtClean="0">
                <a:solidFill>
                  <a:srgbClr val="FF000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1.Тобы:</a:t>
            </a:r>
            <a:r>
              <a:rPr lang="kk-KZ" sz="2000" i="1" dirty="0">
                <a:solidFill>
                  <a:srgbClr val="002060"/>
                </a:solidFill>
                <a:latin typeface="Times New Roman" pitchFamily="18" charset="0"/>
                <a:cs typeface="Times New Roman" pitchFamily="18" charset="0"/>
              </a:rPr>
              <a:t>  </a:t>
            </a:r>
            <a:r>
              <a:rPr lang="kk-KZ" sz="2000" b="1" i="1" dirty="0" smtClean="0">
                <a:solidFill>
                  <a:srgbClr val="FF0000"/>
                </a:solidFill>
                <a:latin typeface="Times New Roman" pitchFamily="18" charset="0"/>
                <a:cs typeface="Times New Roman" pitchFamily="18" charset="0"/>
              </a:rPr>
              <a:t>№2  Ерте жас  «Жұлдыздар»  тобы</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2.Тәрбиешісі: Бөкенбай </a:t>
            </a:r>
            <a:r>
              <a:rPr lang="kk-KZ" sz="2000" b="1" i="1" dirty="0">
                <a:solidFill>
                  <a:srgbClr val="002060"/>
                </a:solidFill>
                <a:latin typeface="Times New Roman" pitchFamily="18" charset="0"/>
                <a:cs typeface="Times New Roman" pitchFamily="18" charset="0"/>
              </a:rPr>
              <a:t>Акбота Мэлсқызы</a:t>
            </a:r>
            <a:r>
              <a:rPr lang="ru-RU" sz="2000" b="1" i="1" dirty="0">
                <a:solidFill>
                  <a:srgbClr val="002060"/>
                </a:solidFill>
                <a:latin typeface="Times New Roman" pitchFamily="18" charset="0"/>
                <a:cs typeface="Times New Roman" pitchFamily="18" charset="0"/>
              </a:rPr>
              <a:t/>
            </a:r>
            <a:br>
              <a:rPr lang="ru-RU" sz="2000" b="1" i="1"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3. Бейімделуден өткен бала саны: </a:t>
            </a:r>
            <a:r>
              <a:rPr lang="kk-KZ" sz="2000" i="1" dirty="0" smtClean="0">
                <a:solidFill>
                  <a:srgbClr val="002060"/>
                </a:solidFill>
                <a:latin typeface="Times New Roman" pitchFamily="18" charset="0"/>
                <a:cs typeface="Times New Roman" pitchFamily="18" charset="0"/>
              </a:rPr>
              <a:t>14 </a:t>
            </a:r>
            <a:r>
              <a:rPr lang="kk-KZ" sz="2000" i="1" dirty="0">
                <a:solidFill>
                  <a:srgbClr val="002060"/>
                </a:solidFill>
                <a:latin typeface="Times New Roman" pitchFamily="18" charset="0"/>
                <a:cs typeface="Times New Roman" pitchFamily="18" charset="0"/>
              </a:rPr>
              <a:t>бала</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Жеңіл бейімделу: </a:t>
            </a:r>
            <a:r>
              <a:rPr lang="kk-KZ" sz="2000" i="1" dirty="0">
                <a:solidFill>
                  <a:srgbClr val="002060"/>
                </a:solidFill>
                <a:latin typeface="Times New Roman" pitchFamily="18" charset="0"/>
                <a:cs typeface="Times New Roman" pitchFamily="18" charset="0"/>
              </a:rPr>
              <a:t>4</a:t>
            </a:r>
            <a:r>
              <a:rPr lang="kk-KZ" sz="2000" i="1" dirty="0" smtClean="0">
                <a:solidFill>
                  <a:srgbClr val="002060"/>
                </a:solidFill>
                <a:latin typeface="Times New Roman" pitchFamily="18" charset="0"/>
                <a:cs typeface="Times New Roman" pitchFamily="18" charset="0"/>
              </a:rPr>
              <a:t> </a:t>
            </a:r>
            <a:r>
              <a:rPr lang="kk-KZ" sz="2000" i="1" dirty="0">
                <a:solidFill>
                  <a:srgbClr val="002060"/>
                </a:solidFill>
                <a:latin typeface="Times New Roman" pitchFamily="18" charset="0"/>
                <a:cs typeface="Times New Roman" pitchFamily="18" charset="0"/>
              </a:rPr>
              <a:t>бала </a:t>
            </a:r>
            <a:r>
              <a:rPr lang="kk-KZ" sz="2000" i="1" dirty="0" smtClean="0">
                <a:solidFill>
                  <a:srgbClr val="002060"/>
                </a:solidFill>
                <a:latin typeface="Times New Roman" pitchFamily="18" charset="0"/>
                <a:cs typeface="Times New Roman" pitchFamily="18" charset="0"/>
              </a:rPr>
              <a:t>(29%)</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Орташа бейімделу</a:t>
            </a:r>
            <a:r>
              <a:rPr lang="kk-KZ" sz="2000" i="1" dirty="0">
                <a:solidFill>
                  <a:srgbClr val="002060"/>
                </a:solidFill>
                <a:latin typeface="Times New Roman" pitchFamily="18" charset="0"/>
                <a:cs typeface="Times New Roman" pitchFamily="18" charset="0"/>
              </a:rPr>
              <a:t>: </a:t>
            </a:r>
            <a:r>
              <a:rPr lang="kk-KZ" sz="2000" i="1" dirty="0" smtClean="0">
                <a:solidFill>
                  <a:srgbClr val="002060"/>
                </a:solidFill>
                <a:latin typeface="Times New Roman" pitchFamily="18" charset="0"/>
                <a:cs typeface="Times New Roman" pitchFamily="18" charset="0"/>
              </a:rPr>
              <a:t>10 </a:t>
            </a:r>
            <a:r>
              <a:rPr lang="kk-KZ" sz="2000" i="1" dirty="0">
                <a:solidFill>
                  <a:srgbClr val="002060"/>
                </a:solidFill>
                <a:latin typeface="Times New Roman" pitchFamily="18" charset="0"/>
                <a:cs typeface="Times New Roman" pitchFamily="18" charset="0"/>
              </a:rPr>
              <a:t>бала </a:t>
            </a:r>
            <a:r>
              <a:rPr lang="kk-KZ" sz="2000" i="1" dirty="0" smtClean="0">
                <a:solidFill>
                  <a:srgbClr val="002060"/>
                </a:solidFill>
                <a:latin typeface="Times New Roman" pitchFamily="18" charset="0"/>
                <a:cs typeface="Times New Roman" pitchFamily="18" charset="0"/>
              </a:rPr>
              <a:t>(71%)</a:t>
            </a:r>
            <a:r>
              <a:rPr lang="kk-KZ" sz="2000" i="1" dirty="0">
                <a:solidFill>
                  <a:srgbClr val="00206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Ауыр бейімделу: </a:t>
            </a:r>
            <a:r>
              <a:rPr lang="kk-KZ" sz="2000" i="1" dirty="0">
                <a:solidFill>
                  <a:srgbClr val="002060"/>
                </a:solidFill>
                <a:latin typeface="Times New Roman" pitchFamily="18" charset="0"/>
                <a:cs typeface="Times New Roman" pitchFamily="18" charset="0"/>
              </a:rPr>
              <a:t>0 бала (0%)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dirty="0">
                <a:solidFill>
                  <a:srgbClr val="002060"/>
                </a:solidFill>
                <a:latin typeface="Times New Roman" pitchFamily="18" charset="0"/>
                <a:cs typeface="Times New Roman" pitchFamily="18" charset="0"/>
              </a:rPr>
              <a:t> </a:t>
            </a:r>
            <a:endParaRPr lang="ru-RU" sz="2000" dirty="0"/>
          </a:p>
        </p:txBody>
      </p:sp>
      <p:graphicFrame>
        <p:nvGraphicFramePr>
          <p:cNvPr id="3" name="Диаграмма 2"/>
          <p:cNvGraphicFramePr>
            <a:graphicFrameLocks/>
          </p:cNvGraphicFramePr>
          <p:nvPr>
            <p:extLst>
              <p:ext uri="{D42A27DB-BD31-4B8C-83A1-F6EECF244321}">
                <p14:modId xmlns:p14="http://schemas.microsoft.com/office/powerpoint/2010/main" val="1827843267"/>
              </p:ext>
            </p:extLst>
          </p:nvPr>
        </p:nvGraphicFramePr>
        <p:xfrm>
          <a:off x="179512" y="2708920"/>
          <a:ext cx="8784976" cy="40324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826879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8928992" cy="2808312"/>
          </a:xfrm>
        </p:spPr>
        <p:txBody>
          <a:bodyPr>
            <a:noAutofit/>
          </a:bodyPr>
          <a:lstStyle/>
          <a:p>
            <a:pPr algn="l"/>
            <a:r>
              <a:rPr lang="kk-KZ" sz="2000" b="1" i="1" dirty="0">
                <a:solidFill>
                  <a:srgbClr val="FF0000"/>
                </a:solidFill>
                <a:latin typeface="Times New Roman" pitchFamily="18" charset="0"/>
                <a:cs typeface="Times New Roman" pitchFamily="18" charset="0"/>
              </a:rPr>
              <a:t>Балабақшаға жаңадан келген  балалардың бейімделу кезеңінің хаттамасы</a:t>
            </a:r>
            <a:r>
              <a:rPr lang="ru-RU" sz="2000" dirty="0">
                <a:solidFill>
                  <a:srgbClr val="FF0000"/>
                </a:solidFill>
                <a:latin typeface="Times New Roman" pitchFamily="18" charset="0"/>
                <a:cs typeface="Times New Roman" pitchFamily="18" charset="0"/>
              </a:rPr>
              <a:t/>
            </a:r>
            <a:br>
              <a:rPr lang="ru-RU" sz="2000" dirty="0">
                <a:solidFill>
                  <a:srgbClr val="FF0000"/>
                </a:solidFill>
                <a:latin typeface="Times New Roman" pitchFamily="18" charset="0"/>
                <a:cs typeface="Times New Roman" pitchFamily="18" charset="0"/>
              </a:rPr>
            </a:br>
            <a:r>
              <a:rPr lang="kk-KZ" sz="2000" b="1" i="1" dirty="0">
                <a:solidFill>
                  <a:srgbClr val="FF000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1.Тобы:</a:t>
            </a:r>
            <a:r>
              <a:rPr lang="kk-KZ" sz="2000" i="1" dirty="0">
                <a:solidFill>
                  <a:srgbClr val="002060"/>
                </a:solidFill>
                <a:latin typeface="Times New Roman" pitchFamily="18" charset="0"/>
                <a:cs typeface="Times New Roman" pitchFamily="18" charset="0"/>
              </a:rPr>
              <a:t>  </a:t>
            </a:r>
            <a:r>
              <a:rPr lang="kk-KZ" sz="2000" b="1" i="1" dirty="0">
                <a:solidFill>
                  <a:srgbClr val="FF0000"/>
                </a:solidFill>
                <a:latin typeface="Times New Roman" pitchFamily="18" charset="0"/>
                <a:cs typeface="Times New Roman" pitchFamily="18" charset="0"/>
              </a:rPr>
              <a:t>№</a:t>
            </a:r>
            <a:r>
              <a:rPr lang="kk-KZ" sz="2000" b="1" i="1" dirty="0" smtClean="0">
                <a:solidFill>
                  <a:srgbClr val="FF0000"/>
                </a:solidFill>
                <a:latin typeface="Times New Roman" pitchFamily="18" charset="0"/>
                <a:cs typeface="Times New Roman" pitchFamily="18" charset="0"/>
              </a:rPr>
              <a:t>12 кіші «Айгөлек» тобы</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2.Тәрбиешісі</a:t>
            </a:r>
            <a:r>
              <a:rPr lang="kk-KZ" sz="2000" b="1" i="1" dirty="0" smtClean="0">
                <a:solidFill>
                  <a:srgbClr val="002060"/>
                </a:solidFill>
                <a:latin typeface="Times New Roman" pitchFamily="18" charset="0"/>
                <a:cs typeface="Times New Roman" pitchFamily="18" charset="0"/>
              </a:rPr>
              <a:t>: Олжабаева  Венера  Гарифоллақызы, </a:t>
            </a:r>
            <a:br>
              <a:rPr lang="kk-KZ" sz="2000" b="1" i="1" dirty="0" smtClean="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Сабырова  Жансая  Сағидоллақызы.</a:t>
            </a:r>
            <a:br>
              <a:rPr lang="kk-KZ" sz="2000" b="1" i="1" dirty="0" smtClean="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3</a:t>
            </a:r>
            <a:r>
              <a:rPr lang="kk-KZ" sz="2000" b="1" i="1" dirty="0">
                <a:solidFill>
                  <a:srgbClr val="002060"/>
                </a:solidFill>
                <a:latin typeface="Times New Roman" pitchFamily="18" charset="0"/>
                <a:cs typeface="Times New Roman" pitchFamily="18" charset="0"/>
              </a:rPr>
              <a:t>. Бейімделуден өткен бала саны: </a:t>
            </a:r>
            <a:r>
              <a:rPr lang="kk-KZ" sz="2000" i="1" dirty="0" smtClean="0">
                <a:solidFill>
                  <a:srgbClr val="002060"/>
                </a:solidFill>
                <a:latin typeface="Times New Roman" pitchFamily="18" charset="0"/>
                <a:cs typeface="Times New Roman" pitchFamily="18" charset="0"/>
              </a:rPr>
              <a:t>19 </a:t>
            </a:r>
            <a:r>
              <a:rPr lang="kk-KZ" sz="2000" i="1" dirty="0">
                <a:solidFill>
                  <a:srgbClr val="002060"/>
                </a:solidFill>
                <a:latin typeface="Times New Roman" pitchFamily="18" charset="0"/>
                <a:cs typeface="Times New Roman" pitchFamily="18" charset="0"/>
              </a:rPr>
              <a:t>бала</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Жеңіл бейімделу: </a:t>
            </a:r>
            <a:r>
              <a:rPr lang="kk-KZ" sz="2000" i="1" dirty="0">
                <a:solidFill>
                  <a:srgbClr val="002060"/>
                </a:solidFill>
                <a:latin typeface="Times New Roman" pitchFamily="18" charset="0"/>
                <a:cs typeface="Times New Roman" pitchFamily="18" charset="0"/>
              </a:rPr>
              <a:t>6</a:t>
            </a:r>
            <a:r>
              <a:rPr lang="kk-KZ" sz="2000" i="1" dirty="0" smtClean="0">
                <a:solidFill>
                  <a:srgbClr val="002060"/>
                </a:solidFill>
                <a:latin typeface="Times New Roman" pitchFamily="18" charset="0"/>
                <a:cs typeface="Times New Roman" pitchFamily="18" charset="0"/>
              </a:rPr>
              <a:t> </a:t>
            </a:r>
            <a:r>
              <a:rPr lang="kk-KZ" sz="2000" i="1" dirty="0">
                <a:solidFill>
                  <a:srgbClr val="002060"/>
                </a:solidFill>
                <a:latin typeface="Times New Roman" pitchFamily="18" charset="0"/>
                <a:cs typeface="Times New Roman" pitchFamily="18" charset="0"/>
              </a:rPr>
              <a:t>бала </a:t>
            </a:r>
            <a:r>
              <a:rPr lang="kk-KZ" sz="2000" i="1" dirty="0" smtClean="0">
                <a:solidFill>
                  <a:srgbClr val="002060"/>
                </a:solidFill>
                <a:latin typeface="Times New Roman" pitchFamily="18" charset="0"/>
                <a:cs typeface="Times New Roman" pitchFamily="18" charset="0"/>
              </a:rPr>
              <a:t>(32%)</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Орташа бейімделу</a:t>
            </a:r>
            <a:r>
              <a:rPr lang="kk-KZ" sz="2000" i="1" dirty="0">
                <a:solidFill>
                  <a:srgbClr val="002060"/>
                </a:solidFill>
                <a:latin typeface="Times New Roman" pitchFamily="18" charset="0"/>
                <a:cs typeface="Times New Roman" pitchFamily="18" charset="0"/>
              </a:rPr>
              <a:t>: </a:t>
            </a:r>
            <a:r>
              <a:rPr lang="kk-KZ" sz="2000" i="1" dirty="0" smtClean="0">
                <a:solidFill>
                  <a:srgbClr val="002060"/>
                </a:solidFill>
                <a:latin typeface="Times New Roman" pitchFamily="18" charset="0"/>
                <a:cs typeface="Times New Roman" pitchFamily="18" charset="0"/>
              </a:rPr>
              <a:t>13 </a:t>
            </a:r>
            <a:r>
              <a:rPr lang="kk-KZ" sz="2000" i="1" dirty="0">
                <a:solidFill>
                  <a:srgbClr val="002060"/>
                </a:solidFill>
                <a:latin typeface="Times New Roman" pitchFamily="18" charset="0"/>
                <a:cs typeface="Times New Roman" pitchFamily="18" charset="0"/>
              </a:rPr>
              <a:t>бала </a:t>
            </a:r>
            <a:r>
              <a:rPr lang="kk-KZ" sz="2000" i="1" dirty="0" smtClean="0">
                <a:solidFill>
                  <a:srgbClr val="002060"/>
                </a:solidFill>
                <a:latin typeface="Times New Roman" pitchFamily="18" charset="0"/>
                <a:cs typeface="Times New Roman" pitchFamily="18" charset="0"/>
              </a:rPr>
              <a:t>(68%)</a:t>
            </a:r>
            <a:r>
              <a:rPr lang="kk-KZ" sz="2000" i="1" dirty="0">
                <a:solidFill>
                  <a:srgbClr val="00206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Ауыр бейімделу: </a:t>
            </a:r>
            <a:r>
              <a:rPr lang="kk-KZ" sz="2000" i="1" dirty="0">
                <a:solidFill>
                  <a:srgbClr val="002060"/>
                </a:solidFill>
                <a:latin typeface="Times New Roman" pitchFamily="18" charset="0"/>
                <a:cs typeface="Times New Roman" pitchFamily="18" charset="0"/>
              </a:rPr>
              <a:t>0 бала (0%)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endParaRPr lang="ru-RU" sz="2000" dirty="0"/>
          </a:p>
        </p:txBody>
      </p:sp>
      <p:graphicFrame>
        <p:nvGraphicFramePr>
          <p:cNvPr id="3" name="Диаграмма 2"/>
          <p:cNvGraphicFramePr>
            <a:graphicFrameLocks/>
          </p:cNvGraphicFramePr>
          <p:nvPr>
            <p:extLst>
              <p:ext uri="{D42A27DB-BD31-4B8C-83A1-F6EECF244321}">
                <p14:modId xmlns:p14="http://schemas.microsoft.com/office/powerpoint/2010/main" val="3564027757"/>
              </p:ext>
            </p:extLst>
          </p:nvPr>
        </p:nvGraphicFramePr>
        <p:xfrm>
          <a:off x="107504" y="2708920"/>
          <a:ext cx="8928992" cy="40324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215647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8928992" cy="2664296"/>
          </a:xfrm>
        </p:spPr>
        <p:txBody>
          <a:bodyPr>
            <a:noAutofit/>
          </a:bodyPr>
          <a:lstStyle/>
          <a:p>
            <a:pPr algn="l"/>
            <a:r>
              <a:rPr lang="kk-KZ" sz="2000" b="1" i="1" dirty="0">
                <a:solidFill>
                  <a:srgbClr val="FF0000"/>
                </a:solidFill>
                <a:latin typeface="Times New Roman" pitchFamily="18" charset="0"/>
                <a:cs typeface="Times New Roman" pitchFamily="18" charset="0"/>
              </a:rPr>
              <a:t>Балабақшаға жаңадан келген  балалардың бейімделу кезеңінің хаттамасы</a:t>
            </a:r>
            <a:r>
              <a:rPr lang="ru-RU" sz="2000" dirty="0">
                <a:solidFill>
                  <a:srgbClr val="FF0000"/>
                </a:solidFill>
                <a:latin typeface="Times New Roman" pitchFamily="18" charset="0"/>
                <a:cs typeface="Times New Roman" pitchFamily="18" charset="0"/>
              </a:rPr>
              <a:t/>
            </a:r>
            <a:br>
              <a:rPr lang="ru-RU" sz="2000" dirty="0">
                <a:solidFill>
                  <a:srgbClr val="FF0000"/>
                </a:solidFill>
                <a:latin typeface="Times New Roman" pitchFamily="18" charset="0"/>
                <a:cs typeface="Times New Roman" pitchFamily="18" charset="0"/>
              </a:rPr>
            </a:br>
            <a:r>
              <a:rPr lang="kk-KZ" sz="2000" b="1" i="1" dirty="0">
                <a:solidFill>
                  <a:srgbClr val="FF000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1.Тобы:</a:t>
            </a:r>
            <a:r>
              <a:rPr lang="kk-KZ" sz="2000" i="1" dirty="0">
                <a:solidFill>
                  <a:srgbClr val="002060"/>
                </a:solidFill>
                <a:latin typeface="Times New Roman" pitchFamily="18" charset="0"/>
                <a:cs typeface="Times New Roman" pitchFamily="18" charset="0"/>
              </a:rPr>
              <a:t>  </a:t>
            </a:r>
            <a:r>
              <a:rPr lang="kk-KZ" sz="2000" b="1" i="1" dirty="0">
                <a:solidFill>
                  <a:srgbClr val="FF0000"/>
                </a:solidFill>
                <a:latin typeface="Times New Roman" pitchFamily="18" charset="0"/>
                <a:cs typeface="Times New Roman" pitchFamily="18" charset="0"/>
              </a:rPr>
              <a:t>№</a:t>
            </a:r>
            <a:r>
              <a:rPr lang="kk-KZ" sz="2000" b="1" i="1" dirty="0" smtClean="0">
                <a:solidFill>
                  <a:srgbClr val="FF0000"/>
                </a:solidFill>
                <a:latin typeface="Times New Roman" pitchFamily="18" charset="0"/>
                <a:cs typeface="Times New Roman" pitchFamily="18" charset="0"/>
              </a:rPr>
              <a:t>1 </a:t>
            </a:r>
            <a:r>
              <a:rPr lang="kk-KZ" sz="2000" b="1" i="1" dirty="0">
                <a:solidFill>
                  <a:srgbClr val="FF0000"/>
                </a:solidFill>
                <a:latin typeface="Times New Roman" pitchFamily="18" charset="0"/>
                <a:cs typeface="Times New Roman" pitchFamily="18" charset="0"/>
              </a:rPr>
              <a:t>кіші </a:t>
            </a:r>
            <a:r>
              <a:rPr lang="kk-KZ" sz="2000" b="1" i="1" dirty="0" smtClean="0">
                <a:solidFill>
                  <a:srgbClr val="FF0000"/>
                </a:solidFill>
                <a:latin typeface="Times New Roman" pitchFamily="18" charset="0"/>
                <a:cs typeface="Times New Roman" pitchFamily="18" charset="0"/>
              </a:rPr>
              <a:t>«Балапан» тобы</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2.Тәрбиешісі:  Адаева  Ақмарал  Нұртайқызы</a:t>
            </a:r>
            <a:r>
              <a:rPr lang="ru-RU" sz="2000" b="1" i="1" dirty="0">
                <a:solidFill>
                  <a:srgbClr val="002060"/>
                </a:solidFill>
                <a:latin typeface="Times New Roman" pitchFamily="18" charset="0"/>
                <a:cs typeface="Times New Roman" pitchFamily="18" charset="0"/>
              </a:rPr>
              <a:t/>
            </a:r>
            <a:br>
              <a:rPr lang="ru-RU" sz="2000" b="1" i="1"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3. Бейімделуден өткен бала саны: </a:t>
            </a:r>
            <a:r>
              <a:rPr lang="kk-KZ" sz="2000" i="1" dirty="0" smtClean="0">
                <a:solidFill>
                  <a:srgbClr val="002060"/>
                </a:solidFill>
                <a:latin typeface="Times New Roman" pitchFamily="18" charset="0"/>
                <a:cs typeface="Times New Roman" pitchFamily="18" charset="0"/>
              </a:rPr>
              <a:t>20 </a:t>
            </a:r>
            <a:r>
              <a:rPr lang="kk-KZ" sz="2000" i="1" dirty="0">
                <a:solidFill>
                  <a:srgbClr val="002060"/>
                </a:solidFill>
                <a:latin typeface="Times New Roman" pitchFamily="18" charset="0"/>
                <a:cs typeface="Times New Roman" pitchFamily="18" charset="0"/>
              </a:rPr>
              <a:t>бала</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Жеңіл бейімделу: </a:t>
            </a:r>
            <a:r>
              <a:rPr lang="kk-KZ" sz="2000" i="1" dirty="0" smtClean="0">
                <a:solidFill>
                  <a:srgbClr val="002060"/>
                </a:solidFill>
                <a:latin typeface="Times New Roman" pitchFamily="18" charset="0"/>
                <a:cs typeface="Times New Roman" pitchFamily="18" charset="0"/>
              </a:rPr>
              <a:t>19 </a:t>
            </a:r>
            <a:r>
              <a:rPr lang="kk-KZ" sz="2000" i="1" dirty="0">
                <a:solidFill>
                  <a:srgbClr val="002060"/>
                </a:solidFill>
                <a:latin typeface="Times New Roman" pitchFamily="18" charset="0"/>
                <a:cs typeface="Times New Roman" pitchFamily="18" charset="0"/>
              </a:rPr>
              <a:t>бала </a:t>
            </a:r>
            <a:r>
              <a:rPr lang="kk-KZ" sz="2000" i="1" dirty="0" smtClean="0">
                <a:solidFill>
                  <a:srgbClr val="002060"/>
                </a:solidFill>
                <a:latin typeface="Times New Roman" pitchFamily="18" charset="0"/>
                <a:cs typeface="Times New Roman" pitchFamily="18" charset="0"/>
              </a:rPr>
              <a:t>(95%)</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Орташа бейімделу</a:t>
            </a:r>
            <a:r>
              <a:rPr lang="kk-KZ" sz="2000" i="1" dirty="0">
                <a:solidFill>
                  <a:srgbClr val="002060"/>
                </a:solidFill>
                <a:latin typeface="Times New Roman" pitchFamily="18" charset="0"/>
                <a:cs typeface="Times New Roman" pitchFamily="18" charset="0"/>
              </a:rPr>
              <a:t>: </a:t>
            </a:r>
            <a:r>
              <a:rPr lang="kk-KZ" sz="2000" i="1" dirty="0" smtClean="0">
                <a:solidFill>
                  <a:srgbClr val="002060"/>
                </a:solidFill>
                <a:latin typeface="Times New Roman" pitchFamily="18" charset="0"/>
                <a:cs typeface="Times New Roman" pitchFamily="18" charset="0"/>
              </a:rPr>
              <a:t>1 </a:t>
            </a:r>
            <a:r>
              <a:rPr lang="kk-KZ" sz="2000" i="1" dirty="0">
                <a:solidFill>
                  <a:srgbClr val="002060"/>
                </a:solidFill>
                <a:latin typeface="Times New Roman" pitchFamily="18" charset="0"/>
                <a:cs typeface="Times New Roman" pitchFamily="18" charset="0"/>
              </a:rPr>
              <a:t>бала </a:t>
            </a:r>
            <a:r>
              <a:rPr lang="kk-KZ" sz="2000" i="1" dirty="0" smtClean="0">
                <a:solidFill>
                  <a:srgbClr val="002060"/>
                </a:solidFill>
                <a:latin typeface="Times New Roman" pitchFamily="18" charset="0"/>
                <a:cs typeface="Times New Roman" pitchFamily="18" charset="0"/>
              </a:rPr>
              <a:t>(5%)</a:t>
            </a:r>
            <a:r>
              <a:rPr lang="kk-KZ" sz="2000" i="1" dirty="0">
                <a:solidFill>
                  <a:srgbClr val="00206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Ауыр бейімделу: </a:t>
            </a:r>
            <a:r>
              <a:rPr lang="kk-KZ" sz="2000" i="1" dirty="0">
                <a:solidFill>
                  <a:srgbClr val="002060"/>
                </a:solidFill>
                <a:latin typeface="Times New Roman" pitchFamily="18" charset="0"/>
                <a:cs typeface="Times New Roman" pitchFamily="18" charset="0"/>
              </a:rPr>
              <a:t>0 бала (0%)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endParaRPr lang="ru-RU" sz="2000" dirty="0"/>
          </a:p>
        </p:txBody>
      </p:sp>
      <p:graphicFrame>
        <p:nvGraphicFramePr>
          <p:cNvPr id="3" name="Диаграмма 2"/>
          <p:cNvGraphicFramePr>
            <a:graphicFrameLocks/>
          </p:cNvGraphicFramePr>
          <p:nvPr>
            <p:extLst>
              <p:ext uri="{D42A27DB-BD31-4B8C-83A1-F6EECF244321}">
                <p14:modId xmlns:p14="http://schemas.microsoft.com/office/powerpoint/2010/main" val="488147597"/>
              </p:ext>
            </p:extLst>
          </p:nvPr>
        </p:nvGraphicFramePr>
        <p:xfrm>
          <a:off x="179512" y="2564904"/>
          <a:ext cx="8784976" cy="41044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663553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8928992" cy="2592288"/>
          </a:xfrm>
        </p:spPr>
        <p:txBody>
          <a:bodyPr>
            <a:noAutofit/>
          </a:bodyPr>
          <a:lstStyle/>
          <a:p>
            <a:pPr algn="l"/>
            <a:r>
              <a:rPr lang="kk-KZ" sz="2000" b="1" i="1" dirty="0">
                <a:solidFill>
                  <a:srgbClr val="FF0000"/>
                </a:solidFill>
                <a:latin typeface="Times New Roman" pitchFamily="18" charset="0"/>
                <a:cs typeface="Times New Roman" pitchFamily="18" charset="0"/>
              </a:rPr>
              <a:t>Балабақшаға жаңадан келген  балалардың бейімделу кезеңінің хаттамасы</a:t>
            </a:r>
            <a:r>
              <a:rPr lang="ru-RU" sz="2000" dirty="0">
                <a:solidFill>
                  <a:srgbClr val="FF0000"/>
                </a:solidFill>
                <a:latin typeface="Times New Roman" pitchFamily="18" charset="0"/>
                <a:cs typeface="Times New Roman" pitchFamily="18" charset="0"/>
              </a:rPr>
              <a:t/>
            </a:r>
            <a:br>
              <a:rPr lang="ru-RU" sz="2000" dirty="0">
                <a:solidFill>
                  <a:srgbClr val="FF0000"/>
                </a:solidFill>
                <a:latin typeface="Times New Roman" pitchFamily="18" charset="0"/>
                <a:cs typeface="Times New Roman" pitchFamily="18" charset="0"/>
              </a:rPr>
            </a:br>
            <a:r>
              <a:rPr lang="kk-KZ" sz="2000" b="1" i="1" dirty="0">
                <a:solidFill>
                  <a:srgbClr val="FF000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1.Тобы:</a:t>
            </a:r>
            <a:r>
              <a:rPr lang="kk-KZ" sz="2000" i="1" dirty="0">
                <a:solidFill>
                  <a:srgbClr val="002060"/>
                </a:solidFill>
                <a:latin typeface="Times New Roman" pitchFamily="18" charset="0"/>
                <a:cs typeface="Times New Roman" pitchFamily="18" charset="0"/>
              </a:rPr>
              <a:t>  </a:t>
            </a:r>
            <a:r>
              <a:rPr lang="kk-KZ" sz="2000" b="1" i="1" dirty="0" smtClean="0">
                <a:solidFill>
                  <a:srgbClr val="FF0000"/>
                </a:solidFill>
                <a:latin typeface="Times New Roman" pitchFamily="18" charset="0"/>
                <a:cs typeface="Times New Roman" pitchFamily="18" charset="0"/>
              </a:rPr>
              <a:t>№3 </a:t>
            </a:r>
            <a:r>
              <a:rPr lang="kk-KZ" sz="2000" b="1" i="1" dirty="0">
                <a:solidFill>
                  <a:srgbClr val="FF0000"/>
                </a:solidFill>
                <a:latin typeface="Times New Roman" pitchFamily="18" charset="0"/>
                <a:cs typeface="Times New Roman" pitchFamily="18" charset="0"/>
              </a:rPr>
              <a:t>кіші </a:t>
            </a:r>
            <a:r>
              <a:rPr lang="kk-KZ" sz="2000" b="1" i="1" dirty="0" smtClean="0">
                <a:solidFill>
                  <a:srgbClr val="FF0000"/>
                </a:solidFill>
                <a:latin typeface="Times New Roman" pitchFamily="18" charset="0"/>
                <a:cs typeface="Times New Roman" pitchFamily="18" charset="0"/>
              </a:rPr>
              <a:t>«Құлыншақ» </a:t>
            </a:r>
            <a:r>
              <a:rPr lang="kk-KZ" sz="2000" b="1" i="1" dirty="0">
                <a:solidFill>
                  <a:srgbClr val="FF0000"/>
                </a:solidFill>
                <a:latin typeface="Times New Roman" pitchFamily="18" charset="0"/>
                <a:cs typeface="Times New Roman" pitchFamily="18" charset="0"/>
              </a:rPr>
              <a:t>тобы</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2.Тәрбиешісі:  </a:t>
            </a:r>
            <a:r>
              <a:rPr lang="kk-KZ" sz="2000" b="1" i="1" dirty="0" smtClean="0">
                <a:solidFill>
                  <a:srgbClr val="002060"/>
                </a:solidFill>
                <a:latin typeface="Times New Roman" pitchFamily="18" charset="0"/>
                <a:cs typeface="Times New Roman" pitchFamily="18" charset="0"/>
              </a:rPr>
              <a:t>Сейталиева  Гүлден  Ерболатовна</a:t>
            </a:r>
            <a:r>
              <a:rPr lang="ru-RU" sz="2000" b="1" i="1" dirty="0">
                <a:solidFill>
                  <a:srgbClr val="002060"/>
                </a:solidFill>
                <a:latin typeface="Times New Roman" pitchFamily="18" charset="0"/>
                <a:cs typeface="Times New Roman" pitchFamily="18" charset="0"/>
              </a:rPr>
              <a:t/>
            </a:r>
            <a:br>
              <a:rPr lang="ru-RU" sz="2000" b="1" i="1"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3. Бейімделуден өткен бала саны: </a:t>
            </a:r>
            <a:r>
              <a:rPr lang="kk-KZ" sz="2000" b="1" i="1" dirty="0" smtClean="0">
                <a:solidFill>
                  <a:srgbClr val="002060"/>
                </a:solidFill>
                <a:latin typeface="Times New Roman" pitchFamily="18" charset="0"/>
                <a:cs typeface="Times New Roman" pitchFamily="18" charset="0"/>
              </a:rPr>
              <a:t>9 </a:t>
            </a:r>
            <a:r>
              <a:rPr lang="kk-KZ" sz="2000" i="1" dirty="0" smtClean="0">
                <a:solidFill>
                  <a:srgbClr val="002060"/>
                </a:solidFill>
                <a:latin typeface="Times New Roman" pitchFamily="18" charset="0"/>
                <a:cs typeface="Times New Roman" pitchFamily="18" charset="0"/>
              </a:rPr>
              <a:t>бала</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Жеңіл бейімделу: </a:t>
            </a:r>
            <a:r>
              <a:rPr lang="kk-KZ" sz="2000" b="1" i="1" dirty="0" smtClean="0">
                <a:solidFill>
                  <a:srgbClr val="002060"/>
                </a:solidFill>
                <a:latin typeface="Times New Roman" pitchFamily="18" charset="0"/>
                <a:cs typeface="Times New Roman" pitchFamily="18" charset="0"/>
              </a:rPr>
              <a:t> </a:t>
            </a:r>
            <a:r>
              <a:rPr lang="kk-KZ" sz="2000" i="1" dirty="0" smtClean="0">
                <a:solidFill>
                  <a:srgbClr val="002060"/>
                </a:solidFill>
                <a:latin typeface="Times New Roman" pitchFamily="18" charset="0"/>
                <a:cs typeface="Times New Roman" pitchFamily="18" charset="0"/>
              </a:rPr>
              <a:t>1 бала (11%)</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Орташа бейімделу</a:t>
            </a:r>
            <a:r>
              <a:rPr lang="kk-KZ" sz="2000" i="1" dirty="0">
                <a:solidFill>
                  <a:srgbClr val="002060"/>
                </a:solidFill>
                <a:latin typeface="Times New Roman" pitchFamily="18" charset="0"/>
                <a:cs typeface="Times New Roman" pitchFamily="18" charset="0"/>
              </a:rPr>
              <a:t>: </a:t>
            </a:r>
            <a:r>
              <a:rPr lang="kk-KZ" sz="2000" i="1" dirty="0" smtClean="0">
                <a:solidFill>
                  <a:srgbClr val="002060"/>
                </a:solidFill>
                <a:latin typeface="Times New Roman" pitchFamily="18" charset="0"/>
                <a:cs typeface="Times New Roman" pitchFamily="18" charset="0"/>
              </a:rPr>
              <a:t>7 бала (78%)</a:t>
            </a:r>
            <a:r>
              <a:rPr lang="kk-KZ" sz="2000" i="1" dirty="0">
                <a:solidFill>
                  <a:srgbClr val="00206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Ауыр бейімделу: </a:t>
            </a:r>
            <a:r>
              <a:rPr lang="kk-KZ" sz="2000" i="1" dirty="0">
                <a:solidFill>
                  <a:srgbClr val="002060"/>
                </a:solidFill>
                <a:latin typeface="Times New Roman" pitchFamily="18" charset="0"/>
                <a:cs typeface="Times New Roman" pitchFamily="18" charset="0"/>
              </a:rPr>
              <a:t>1</a:t>
            </a:r>
            <a:r>
              <a:rPr lang="kk-KZ" sz="2000" i="1" dirty="0" smtClean="0">
                <a:solidFill>
                  <a:srgbClr val="002060"/>
                </a:solidFill>
                <a:latin typeface="Times New Roman" pitchFamily="18" charset="0"/>
                <a:cs typeface="Times New Roman" pitchFamily="18" charset="0"/>
              </a:rPr>
              <a:t> </a:t>
            </a:r>
            <a:r>
              <a:rPr lang="kk-KZ" sz="2000" i="1" dirty="0">
                <a:solidFill>
                  <a:srgbClr val="002060"/>
                </a:solidFill>
                <a:latin typeface="Times New Roman" pitchFamily="18" charset="0"/>
                <a:cs typeface="Times New Roman" pitchFamily="18" charset="0"/>
              </a:rPr>
              <a:t>бала </a:t>
            </a:r>
            <a:r>
              <a:rPr lang="kk-KZ" sz="2000" i="1" dirty="0" smtClean="0">
                <a:solidFill>
                  <a:srgbClr val="002060"/>
                </a:solidFill>
                <a:latin typeface="Times New Roman" pitchFamily="18" charset="0"/>
                <a:cs typeface="Times New Roman" pitchFamily="18" charset="0"/>
              </a:rPr>
              <a:t>(11%)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endParaRPr lang="ru-RU" sz="2000" dirty="0"/>
          </a:p>
        </p:txBody>
      </p:sp>
      <p:graphicFrame>
        <p:nvGraphicFramePr>
          <p:cNvPr id="3" name="Диаграмма 2"/>
          <p:cNvGraphicFramePr>
            <a:graphicFrameLocks/>
          </p:cNvGraphicFramePr>
          <p:nvPr>
            <p:extLst>
              <p:ext uri="{D42A27DB-BD31-4B8C-83A1-F6EECF244321}">
                <p14:modId xmlns:p14="http://schemas.microsoft.com/office/powerpoint/2010/main" val="3554870202"/>
              </p:ext>
            </p:extLst>
          </p:nvPr>
        </p:nvGraphicFramePr>
        <p:xfrm>
          <a:off x="107504" y="2636912"/>
          <a:ext cx="8856984" cy="41044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223086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8928992" cy="2232248"/>
          </a:xfrm>
        </p:spPr>
        <p:txBody>
          <a:bodyPr>
            <a:normAutofit fontScale="90000"/>
          </a:bodyPr>
          <a:lstStyle/>
          <a:p>
            <a:r>
              <a:rPr lang="kk-KZ" sz="1400" b="1" i="1" dirty="0">
                <a:solidFill>
                  <a:srgbClr val="FF0000"/>
                </a:solidFill>
                <a:latin typeface="Times New Roman" pitchFamily="18" charset="0"/>
                <a:cs typeface="Times New Roman" pitchFamily="18" charset="0"/>
              </a:rPr>
              <a:t> </a:t>
            </a:r>
            <a:r>
              <a:rPr lang="kk-KZ" sz="2400" b="1" i="1" dirty="0">
                <a:solidFill>
                  <a:srgbClr val="FF0000"/>
                </a:solidFill>
                <a:latin typeface="Times New Roman" pitchFamily="18" charset="0"/>
                <a:cs typeface="Times New Roman" pitchFamily="18" charset="0"/>
              </a:rPr>
              <a:t>Балабақшаға жаңадан келген </a:t>
            </a:r>
            <a:r>
              <a:rPr lang="kk-KZ" sz="2400" b="1" i="1" dirty="0" smtClean="0">
                <a:solidFill>
                  <a:srgbClr val="FF0000"/>
                </a:solidFill>
                <a:latin typeface="Times New Roman" pitchFamily="18" charset="0"/>
                <a:cs typeface="Times New Roman" pitchFamily="18" charset="0"/>
              </a:rPr>
              <a:t>барлық  </a:t>
            </a:r>
            <a:r>
              <a:rPr lang="kk-KZ" sz="2400" b="1" i="1" dirty="0">
                <a:solidFill>
                  <a:srgbClr val="FF0000"/>
                </a:solidFill>
                <a:latin typeface="Times New Roman" pitchFamily="18" charset="0"/>
                <a:cs typeface="Times New Roman" pitchFamily="18" charset="0"/>
              </a:rPr>
              <a:t>балалардың бейімделу қортындысы</a:t>
            </a:r>
            <a:r>
              <a:rPr lang="ru-RU" sz="2400" dirty="0">
                <a:solidFill>
                  <a:srgbClr val="FF0000"/>
                </a:solidFill>
                <a:latin typeface="Times New Roman" pitchFamily="18" charset="0"/>
                <a:cs typeface="Times New Roman" pitchFamily="18" charset="0"/>
              </a:rPr>
              <a:t/>
            </a:r>
            <a:br>
              <a:rPr lang="ru-RU" sz="2400" dirty="0">
                <a:solidFill>
                  <a:srgbClr val="FF0000"/>
                </a:solidFill>
                <a:latin typeface="Times New Roman" pitchFamily="18" charset="0"/>
                <a:cs typeface="Times New Roman" pitchFamily="18" charset="0"/>
              </a:rPr>
            </a:br>
            <a:r>
              <a:rPr lang="kk-KZ" sz="2000" b="1" i="1" dirty="0">
                <a:solidFill>
                  <a:srgbClr val="FF0000"/>
                </a:solidFill>
                <a:latin typeface="Times New Roman" pitchFamily="18" charset="0"/>
                <a:cs typeface="Times New Roman" pitchFamily="18" charset="0"/>
              </a:rPr>
              <a:t> </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Бейімделуден өткен бала саны: </a:t>
            </a:r>
            <a:r>
              <a:rPr lang="kk-KZ" sz="2000" b="1" i="1" dirty="0" smtClean="0">
                <a:solidFill>
                  <a:srgbClr val="FF0000"/>
                </a:solidFill>
                <a:latin typeface="Times New Roman" pitchFamily="18" charset="0"/>
                <a:cs typeface="Times New Roman" pitchFamily="18" charset="0"/>
              </a:rPr>
              <a:t>62</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Жеңіл бейімделу: </a:t>
            </a:r>
            <a:r>
              <a:rPr lang="kk-KZ" sz="2000" i="1" dirty="0" smtClean="0">
                <a:solidFill>
                  <a:srgbClr val="FF0000"/>
                </a:solidFill>
                <a:latin typeface="Times New Roman" pitchFamily="18" charset="0"/>
                <a:cs typeface="Times New Roman" pitchFamily="18" charset="0"/>
              </a:rPr>
              <a:t>30   бала (48%)</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Орташа бейімделу</a:t>
            </a:r>
            <a:r>
              <a:rPr lang="kk-KZ" sz="2000" i="1" dirty="0" smtClean="0">
                <a:solidFill>
                  <a:srgbClr val="002060"/>
                </a:solidFill>
                <a:latin typeface="Times New Roman" pitchFamily="18" charset="0"/>
                <a:cs typeface="Times New Roman" pitchFamily="18" charset="0"/>
              </a:rPr>
              <a:t>: </a:t>
            </a:r>
            <a:r>
              <a:rPr lang="kk-KZ" sz="2000" i="1" dirty="0" smtClean="0">
                <a:solidFill>
                  <a:srgbClr val="FF0000"/>
                </a:solidFill>
                <a:latin typeface="Times New Roman" pitchFamily="18" charset="0"/>
                <a:cs typeface="Times New Roman" pitchFamily="18" charset="0"/>
              </a:rPr>
              <a:t>31 бала (50%)</a:t>
            </a:r>
            <a:r>
              <a:rPr lang="ru-RU" sz="2000" dirty="0">
                <a:solidFill>
                  <a:srgbClr val="002060"/>
                </a:solidFill>
                <a:latin typeface="Times New Roman" pitchFamily="18" charset="0"/>
                <a:cs typeface="Times New Roman" pitchFamily="18" charset="0"/>
              </a:rPr>
              <a:t/>
            </a:r>
            <a:br>
              <a:rPr lang="ru-RU" sz="2000" dirty="0">
                <a:solidFill>
                  <a:srgbClr val="002060"/>
                </a:solidFill>
                <a:latin typeface="Times New Roman" pitchFamily="18" charset="0"/>
                <a:cs typeface="Times New Roman" pitchFamily="18" charset="0"/>
              </a:rPr>
            </a:br>
            <a:r>
              <a:rPr lang="kk-KZ" sz="2000" b="1" i="1" dirty="0">
                <a:solidFill>
                  <a:srgbClr val="002060"/>
                </a:solidFill>
                <a:latin typeface="Times New Roman" pitchFamily="18" charset="0"/>
                <a:cs typeface="Times New Roman" pitchFamily="18" charset="0"/>
              </a:rPr>
              <a:t>Ауыр бейімделу: </a:t>
            </a:r>
            <a:r>
              <a:rPr lang="kk-KZ" sz="2000" i="1" dirty="0">
                <a:solidFill>
                  <a:srgbClr val="FF0000"/>
                </a:solidFill>
                <a:latin typeface="Times New Roman" pitchFamily="18" charset="0"/>
                <a:cs typeface="Times New Roman" pitchFamily="18" charset="0"/>
              </a:rPr>
              <a:t>  1</a:t>
            </a:r>
            <a:r>
              <a:rPr lang="kk-KZ" sz="2000" i="1" dirty="0" smtClean="0">
                <a:solidFill>
                  <a:srgbClr val="FF0000"/>
                </a:solidFill>
                <a:latin typeface="Times New Roman" pitchFamily="18" charset="0"/>
                <a:cs typeface="Times New Roman" pitchFamily="18" charset="0"/>
              </a:rPr>
              <a:t> бала (2%)</a:t>
            </a:r>
            <a:endParaRPr lang="ru-RU" sz="2000" dirty="0"/>
          </a:p>
        </p:txBody>
      </p:sp>
      <p:graphicFrame>
        <p:nvGraphicFramePr>
          <p:cNvPr id="3" name="Диаграмма 2"/>
          <p:cNvGraphicFramePr>
            <a:graphicFrameLocks/>
          </p:cNvGraphicFramePr>
          <p:nvPr>
            <p:extLst>
              <p:ext uri="{D42A27DB-BD31-4B8C-83A1-F6EECF244321}">
                <p14:modId xmlns:p14="http://schemas.microsoft.com/office/powerpoint/2010/main" val="919842785"/>
              </p:ext>
            </p:extLst>
          </p:nvPr>
        </p:nvGraphicFramePr>
        <p:xfrm>
          <a:off x="251520" y="2564904"/>
          <a:ext cx="8640960" cy="41044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543943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8928992" cy="2664296"/>
          </a:xfrm>
        </p:spPr>
        <p:txBody>
          <a:bodyPr>
            <a:noAutofit/>
          </a:bodyPr>
          <a:lstStyle/>
          <a:p>
            <a:r>
              <a:rPr lang="kk-KZ" sz="2000" b="1" i="1" dirty="0">
                <a:solidFill>
                  <a:srgbClr val="002060"/>
                </a:solidFill>
                <a:latin typeface="Times New Roman" pitchFamily="18" charset="0"/>
                <a:cs typeface="Times New Roman" pitchFamily="18" charset="0"/>
              </a:rPr>
              <a:t>Нерв психикалық кернеуін анықтауға арналған сауалнама қорытындысы</a:t>
            </a:r>
            <a:r>
              <a:rPr lang="kk-KZ" sz="2000" b="1" i="1" dirty="0">
                <a:solidFill>
                  <a:srgbClr val="FF0000"/>
                </a:solidFill>
                <a:latin typeface="Times New Roman" pitchFamily="18" charset="0"/>
                <a:cs typeface="Times New Roman" pitchFamily="18" charset="0"/>
              </a:rPr>
              <a:t>.</a:t>
            </a:r>
            <a:r>
              <a:rPr lang="kk-KZ" sz="2000" b="1" i="1" dirty="0">
                <a:latin typeface="Times New Roman" pitchFamily="18" charset="0"/>
                <a:cs typeface="Times New Roman" pitchFamily="18" charset="0"/>
              </a:rPr>
              <a:t> </a:t>
            </a:r>
            <a:br>
              <a:rPr lang="kk-KZ" sz="2000" b="1" i="1" dirty="0">
                <a:latin typeface="Times New Roman" pitchFamily="18" charset="0"/>
                <a:cs typeface="Times New Roman" pitchFamily="18" charset="0"/>
              </a:rPr>
            </a:br>
            <a:r>
              <a:rPr lang="kk-KZ" sz="2000" b="1" i="1" dirty="0" smtClean="0">
                <a:solidFill>
                  <a:srgbClr val="FF0000"/>
                </a:solidFill>
                <a:latin typeface="Times New Roman" pitchFamily="18" charset="0"/>
                <a:cs typeface="Times New Roman" pitchFamily="18" charset="0"/>
              </a:rPr>
              <a:t>№</a:t>
            </a:r>
            <a:r>
              <a:rPr lang="kk-KZ" sz="2000" b="1" i="1" dirty="0">
                <a:solidFill>
                  <a:srgbClr val="FF0000"/>
                </a:solidFill>
                <a:latin typeface="Times New Roman" pitchFamily="18" charset="0"/>
                <a:cs typeface="Times New Roman" pitchFamily="18" charset="0"/>
              </a:rPr>
              <a:t>2 </a:t>
            </a:r>
            <a:r>
              <a:rPr lang="kk-KZ" sz="2000" b="1" i="1" dirty="0" smtClean="0">
                <a:solidFill>
                  <a:srgbClr val="FF0000"/>
                </a:solidFill>
                <a:latin typeface="Times New Roman" pitchFamily="18" charset="0"/>
                <a:cs typeface="Times New Roman" pitchFamily="18" charset="0"/>
              </a:rPr>
              <a:t> Ерте  жас  «Жұлдыздар» тобы, № </a:t>
            </a:r>
            <a:r>
              <a:rPr lang="kk-KZ" sz="2000" b="1" i="1" dirty="0">
                <a:solidFill>
                  <a:srgbClr val="FF0000"/>
                </a:solidFill>
                <a:latin typeface="Times New Roman" pitchFamily="18" charset="0"/>
                <a:cs typeface="Times New Roman" pitchFamily="18" charset="0"/>
              </a:rPr>
              <a:t>12 </a:t>
            </a:r>
            <a:r>
              <a:rPr lang="kk-KZ" sz="2000" b="1" i="1" dirty="0" smtClean="0">
                <a:solidFill>
                  <a:srgbClr val="FF0000"/>
                </a:solidFill>
                <a:latin typeface="Times New Roman" pitchFamily="18" charset="0"/>
                <a:cs typeface="Times New Roman" pitchFamily="18" charset="0"/>
              </a:rPr>
              <a:t> кіші «Айгөлек» тобы, </a:t>
            </a:r>
            <a:br>
              <a:rPr lang="kk-KZ" sz="2000" b="1" i="1" dirty="0" smtClean="0">
                <a:solidFill>
                  <a:srgbClr val="FF0000"/>
                </a:solidFill>
                <a:latin typeface="Times New Roman" pitchFamily="18" charset="0"/>
                <a:cs typeface="Times New Roman" pitchFamily="18" charset="0"/>
              </a:rPr>
            </a:br>
            <a:r>
              <a:rPr lang="kk-KZ" sz="2000" b="1" i="1" dirty="0" smtClean="0">
                <a:solidFill>
                  <a:srgbClr val="FF0000"/>
                </a:solidFill>
                <a:latin typeface="Times New Roman" pitchFamily="18" charset="0"/>
                <a:cs typeface="Times New Roman" pitchFamily="18" charset="0"/>
              </a:rPr>
              <a:t>№ 1 кіші  «Балапан»  </a:t>
            </a:r>
            <a:r>
              <a:rPr lang="kk-KZ" sz="2000" b="1" i="1" dirty="0">
                <a:solidFill>
                  <a:srgbClr val="FF0000"/>
                </a:solidFill>
                <a:latin typeface="Times New Roman" pitchFamily="18" charset="0"/>
                <a:cs typeface="Times New Roman" pitchFamily="18" charset="0"/>
              </a:rPr>
              <a:t>тобы, № </a:t>
            </a:r>
            <a:r>
              <a:rPr lang="kk-KZ" sz="2000" b="1" i="1" dirty="0" smtClean="0">
                <a:solidFill>
                  <a:srgbClr val="FF0000"/>
                </a:solidFill>
                <a:latin typeface="Times New Roman" pitchFamily="18" charset="0"/>
                <a:cs typeface="Times New Roman" pitchFamily="18" charset="0"/>
              </a:rPr>
              <a:t>3 </a:t>
            </a:r>
            <a:r>
              <a:rPr lang="kk-KZ" sz="2000" b="1" i="1" dirty="0">
                <a:solidFill>
                  <a:srgbClr val="FF0000"/>
                </a:solidFill>
                <a:latin typeface="Times New Roman" pitchFamily="18" charset="0"/>
                <a:cs typeface="Times New Roman" pitchFamily="18" charset="0"/>
              </a:rPr>
              <a:t>кіші  </a:t>
            </a:r>
            <a:r>
              <a:rPr lang="kk-KZ" sz="2000" b="1" i="1" dirty="0" smtClean="0">
                <a:solidFill>
                  <a:srgbClr val="FF0000"/>
                </a:solidFill>
                <a:latin typeface="Times New Roman" pitchFamily="18" charset="0"/>
                <a:cs typeface="Times New Roman" pitchFamily="18" charset="0"/>
              </a:rPr>
              <a:t>«Құлыншақ»  тобы.</a:t>
            </a:r>
            <a:br>
              <a:rPr lang="kk-KZ" sz="2000" b="1" i="1" dirty="0" smtClean="0">
                <a:solidFill>
                  <a:srgbClr val="FF0000"/>
                </a:solidFill>
                <a:latin typeface="Times New Roman" pitchFamily="18" charset="0"/>
                <a:cs typeface="Times New Roman" pitchFamily="18" charset="0"/>
              </a:rPr>
            </a:br>
            <a:r>
              <a:rPr lang="kk-KZ" sz="2000" b="1" i="1" dirty="0" smtClean="0">
                <a:solidFill>
                  <a:srgbClr val="FF0000"/>
                </a:solidFill>
                <a:latin typeface="Times New Roman" pitchFamily="18" charset="0"/>
                <a:cs typeface="Times New Roman" pitchFamily="18" charset="0"/>
              </a:rPr>
              <a:t>Сауалнамаға жауап берген ата – аналар саны – 56  </a:t>
            </a:r>
            <a:r>
              <a:rPr lang="kk-KZ" sz="2000" b="1" i="1" dirty="0">
                <a:solidFill>
                  <a:srgbClr val="FF0000"/>
                </a:solidFill>
                <a:latin typeface="Times New Roman" pitchFamily="18" charset="0"/>
                <a:cs typeface="Times New Roman" pitchFamily="18" charset="0"/>
              </a:rPr>
              <a:t/>
            </a:r>
            <a:br>
              <a:rPr lang="kk-KZ" sz="2000" b="1" i="1" dirty="0">
                <a:solidFill>
                  <a:srgbClr val="FF000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54</a:t>
            </a:r>
            <a:r>
              <a:rPr lang="kk-KZ" sz="2000" b="1" i="1" dirty="0" smtClean="0">
                <a:solidFill>
                  <a:srgbClr val="FF0000"/>
                </a:solidFill>
                <a:latin typeface="Times New Roman" pitchFamily="18" charset="0"/>
                <a:cs typeface="Times New Roman" pitchFamily="18" charset="0"/>
              </a:rPr>
              <a:t> </a:t>
            </a:r>
            <a:r>
              <a:rPr lang="kk-KZ" sz="2000" b="1" i="1" dirty="0">
                <a:solidFill>
                  <a:srgbClr val="FF0000"/>
                </a:solidFill>
                <a:latin typeface="Times New Roman" pitchFamily="18" charset="0"/>
                <a:cs typeface="Times New Roman" pitchFamily="18" charset="0"/>
              </a:rPr>
              <a:t>– </a:t>
            </a:r>
            <a:r>
              <a:rPr lang="kk-KZ" sz="2000" b="1" i="1" dirty="0" smtClean="0">
                <a:solidFill>
                  <a:srgbClr val="FF0000"/>
                </a:solidFill>
                <a:latin typeface="Times New Roman" pitchFamily="18" charset="0"/>
                <a:cs typeface="Times New Roman" pitchFamily="18" charset="0"/>
              </a:rPr>
              <a:t>96</a:t>
            </a:r>
            <a:r>
              <a:rPr lang="ru-RU" sz="2000" b="1" i="1" dirty="0" smtClean="0">
                <a:solidFill>
                  <a:srgbClr val="FF0000"/>
                </a:solidFill>
                <a:latin typeface="Times New Roman" pitchFamily="18" charset="0"/>
                <a:cs typeface="Times New Roman" pitchFamily="18" charset="0"/>
              </a:rPr>
              <a:t>% </a:t>
            </a:r>
            <a:r>
              <a:rPr lang="kk-KZ" sz="2000" b="1" i="1" dirty="0" smtClean="0">
                <a:solidFill>
                  <a:srgbClr val="FF0000"/>
                </a:solidFill>
                <a:latin typeface="Times New Roman" pitchFamily="18" charset="0"/>
                <a:cs typeface="Times New Roman" pitchFamily="18" charset="0"/>
              </a:rPr>
              <a:t> </a:t>
            </a:r>
            <a:r>
              <a:rPr lang="kk-KZ" sz="2000" b="1" i="1" dirty="0">
                <a:solidFill>
                  <a:srgbClr val="002060"/>
                </a:solidFill>
                <a:latin typeface="Times New Roman" pitchFamily="18" charset="0"/>
                <a:cs typeface="Times New Roman" pitchFamily="18" charset="0"/>
              </a:rPr>
              <a:t>төменгі  деңгей  нерв  психикалық  кернеуі</a:t>
            </a:r>
            <a:br>
              <a:rPr lang="kk-KZ" sz="2000" b="1" i="1" dirty="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2 </a:t>
            </a:r>
            <a:r>
              <a:rPr lang="kk-KZ" sz="2000" b="1" i="1" dirty="0">
                <a:solidFill>
                  <a:srgbClr val="FF0000"/>
                </a:solidFill>
                <a:latin typeface="Times New Roman" pitchFamily="18" charset="0"/>
                <a:cs typeface="Times New Roman" pitchFamily="18" charset="0"/>
              </a:rPr>
              <a:t>– </a:t>
            </a:r>
            <a:r>
              <a:rPr lang="kk-KZ" sz="2000" b="1" i="1" dirty="0" smtClean="0">
                <a:solidFill>
                  <a:srgbClr val="FF0000"/>
                </a:solidFill>
                <a:latin typeface="Times New Roman" pitchFamily="18" charset="0"/>
                <a:cs typeface="Times New Roman" pitchFamily="18" charset="0"/>
              </a:rPr>
              <a:t>4%  </a:t>
            </a:r>
            <a:r>
              <a:rPr lang="kk-KZ" sz="2000" b="1" i="1" dirty="0">
                <a:solidFill>
                  <a:srgbClr val="002060"/>
                </a:solidFill>
                <a:latin typeface="Times New Roman" pitchFamily="18" charset="0"/>
                <a:cs typeface="Times New Roman" pitchFamily="18" charset="0"/>
              </a:rPr>
              <a:t>ортаңғы деңгей  нерв психикалық  кернеуі</a:t>
            </a:r>
            <a:br>
              <a:rPr lang="kk-KZ" sz="2000" b="1" i="1" dirty="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0</a:t>
            </a:r>
            <a:r>
              <a:rPr lang="kk-KZ" sz="2000" b="1" i="1" dirty="0" smtClean="0">
                <a:solidFill>
                  <a:srgbClr val="FF0000"/>
                </a:solidFill>
                <a:latin typeface="Times New Roman" pitchFamily="18" charset="0"/>
                <a:cs typeface="Times New Roman" pitchFamily="18" charset="0"/>
              </a:rPr>
              <a:t> </a:t>
            </a:r>
            <a:r>
              <a:rPr lang="kk-KZ" sz="2000" b="1" i="1" dirty="0">
                <a:solidFill>
                  <a:srgbClr val="FF0000"/>
                </a:solidFill>
                <a:latin typeface="Times New Roman" pitchFamily="18" charset="0"/>
                <a:cs typeface="Times New Roman" pitchFamily="18" charset="0"/>
              </a:rPr>
              <a:t>– 0</a:t>
            </a:r>
            <a:r>
              <a:rPr lang="kk-KZ" sz="2000" b="1" i="1" dirty="0" smtClean="0">
                <a:solidFill>
                  <a:srgbClr val="FF0000"/>
                </a:solidFill>
                <a:latin typeface="Times New Roman" pitchFamily="18" charset="0"/>
                <a:cs typeface="Times New Roman" pitchFamily="18" charset="0"/>
              </a:rPr>
              <a:t>% </a:t>
            </a:r>
            <a:r>
              <a:rPr lang="kk-KZ" sz="2000" b="1" i="1" dirty="0">
                <a:solidFill>
                  <a:srgbClr val="002060"/>
                </a:solidFill>
                <a:latin typeface="Times New Roman" pitchFamily="18" charset="0"/>
                <a:cs typeface="Times New Roman" pitchFamily="18" charset="0"/>
              </a:rPr>
              <a:t>жоғары  деңгей  нерв  психикалық  кернеуі</a:t>
            </a:r>
            <a:r>
              <a:rPr lang="kk-KZ" sz="2400" b="1" i="1" dirty="0">
                <a:solidFill>
                  <a:srgbClr val="002060"/>
                </a:solidFill>
                <a:latin typeface="Times New Roman" pitchFamily="18" charset="0"/>
                <a:cs typeface="Times New Roman" pitchFamily="18" charset="0"/>
              </a:rPr>
              <a:t/>
            </a:r>
            <a:br>
              <a:rPr lang="kk-KZ" sz="2400" b="1" i="1" dirty="0">
                <a:solidFill>
                  <a:srgbClr val="002060"/>
                </a:solidFill>
                <a:latin typeface="Times New Roman" pitchFamily="18" charset="0"/>
                <a:cs typeface="Times New Roman" pitchFamily="18" charset="0"/>
              </a:rPr>
            </a:br>
            <a:endParaRPr lang="ru-RU" sz="2400" dirty="0"/>
          </a:p>
        </p:txBody>
      </p:sp>
      <p:graphicFrame>
        <p:nvGraphicFramePr>
          <p:cNvPr id="5" name="Диаграмма 4"/>
          <p:cNvGraphicFramePr>
            <a:graphicFrameLocks/>
          </p:cNvGraphicFramePr>
          <p:nvPr>
            <p:extLst>
              <p:ext uri="{D42A27DB-BD31-4B8C-83A1-F6EECF244321}">
                <p14:modId xmlns:p14="http://schemas.microsoft.com/office/powerpoint/2010/main" val="2686360033"/>
              </p:ext>
            </p:extLst>
          </p:nvPr>
        </p:nvGraphicFramePr>
        <p:xfrm>
          <a:off x="179512" y="2492896"/>
          <a:ext cx="8784976" cy="41764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116432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8928992" cy="6480720"/>
          </a:xfrm>
        </p:spPr>
        <p:txBody>
          <a:bodyPr>
            <a:normAutofit/>
          </a:bodyPr>
          <a:lstStyle/>
          <a:p>
            <a:r>
              <a:rPr lang="kk-KZ" sz="2000" b="1" i="1" dirty="0">
                <a:latin typeface="Times New Roman" pitchFamily="18" charset="0"/>
                <a:cs typeface="Times New Roman" pitchFamily="18" charset="0"/>
              </a:rPr>
              <a:t>Балабақшаға жаңадан келген  балалардың бейімделу кезеңінің хаттамасы</a:t>
            </a:r>
            <a:br>
              <a:rPr lang="kk-KZ" sz="2000" b="1" i="1" dirty="0">
                <a:latin typeface="Times New Roman" pitchFamily="18" charset="0"/>
                <a:cs typeface="Times New Roman" pitchFamily="18" charset="0"/>
              </a:rPr>
            </a:br>
            <a:r>
              <a:rPr lang="ru-RU" sz="2000" dirty="0">
                <a:latin typeface="Times New Roman" pitchFamily="18" charset="0"/>
                <a:cs typeface="Times New Roman" pitchFamily="18" charset="0"/>
              </a:rPr>
              <a:t/>
            </a:r>
            <a:br>
              <a:rPr lang="ru-RU" sz="2000" dirty="0">
                <a:latin typeface="Times New Roman" pitchFamily="18" charset="0"/>
                <a:cs typeface="Times New Roman" pitchFamily="18" charset="0"/>
              </a:rPr>
            </a:br>
            <a:r>
              <a:rPr lang="kk-KZ" sz="2000" i="1" dirty="0">
                <a:latin typeface="Times New Roman" pitchFamily="18" charset="0"/>
                <a:cs typeface="Times New Roman" pitchFamily="18" charset="0"/>
              </a:rPr>
              <a:t>Баланы қабылдау бірқалыпты жүргізілді. Алғашқы күндері бала топта жарты күнге </a:t>
            </a:r>
            <a:r>
              <a:rPr lang="kk-KZ" sz="2000" i="1" dirty="0" smtClean="0">
                <a:latin typeface="Times New Roman" pitchFamily="18" charset="0"/>
                <a:cs typeface="Times New Roman" pitchFamily="18" charset="0"/>
              </a:rPr>
              <a:t>қалдырылды</a:t>
            </a:r>
            <a:r>
              <a:rPr lang="kk-KZ" sz="2000" i="1" dirty="0">
                <a:latin typeface="Times New Roman" pitchFamily="18" charset="0"/>
                <a:cs typeface="Times New Roman" pitchFamily="18" charset="0"/>
              </a:rPr>
              <a:t>, содан соң баланың жеке басының ерекшелігіне қарай уақытты </a:t>
            </a:r>
            <a:r>
              <a:rPr lang="kk-KZ" sz="2000" i="1" dirty="0" smtClean="0">
                <a:latin typeface="Times New Roman" pitchFamily="18" charset="0"/>
                <a:cs typeface="Times New Roman" pitchFamily="18" charset="0"/>
              </a:rPr>
              <a:t>ұзартылды</a:t>
            </a:r>
            <a:r>
              <a:rPr lang="kk-KZ" sz="2000" i="1" dirty="0">
                <a:latin typeface="Times New Roman" pitchFamily="18" charset="0"/>
                <a:cs typeface="Times New Roman" pitchFamily="18" charset="0"/>
              </a:rPr>
              <a:t>. Әрбір балаға бейімделу бетшелері ашылды. Онда баланың тәбеті, ұйқысы, айналасындағыларымен қарым – қатынасы, жеке басының ерекшеліктері туралы жазылып отырылды.                                                                                                                                                   Балалардың  </a:t>
            </a:r>
            <a:r>
              <a:rPr lang="kk-KZ" sz="2000" i="1" dirty="0" smtClean="0">
                <a:latin typeface="Times New Roman" pitchFamily="18" charset="0"/>
                <a:cs typeface="Times New Roman" pitchFamily="18" charset="0"/>
              </a:rPr>
              <a:t>48% </a:t>
            </a:r>
            <a:r>
              <a:rPr lang="kk-KZ" sz="2000" i="1" dirty="0">
                <a:latin typeface="Times New Roman" pitchFamily="18" charset="0"/>
                <a:cs typeface="Times New Roman" pitchFamily="18" charset="0"/>
              </a:rPr>
              <a:t>пайызы 7 – 10 күн ішінде жеңіл бейімделіп кетті. Алғашқыда аздап ұйқының, тәбеттің бұзылуы байқалды. Балалар алғашқыда баяу қимылдап, жылап, ата – анасын іздеп, жаңа ортаға үйрене алмады. Бірақ бір аптадан соң олардың жаңа ортаға, педагог қызметкерлерге көзқарасы өзгеріп, эмоционалдық жағдайлары жақсарды.  </a:t>
            </a:r>
            <a:br>
              <a:rPr lang="kk-KZ" sz="2000" i="1" dirty="0">
                <a:latin typeface="Times New Roman" pitchFamily="18" charset="0"/>
                <a:cs typeface="Times New Roman" pitchFamily="18" charset="0"/>
              </a:rPr>
            </a:br>
            <a:r>
              <a:rPr lang="kk-KZ" sz="2000" i="1" dirty="0">
                <a:latin typeface="Times New Roman" pitchFamily="18" charset="0"/>
                <a:cs typeface="Times New Roman" pitchFamily="18" charset="0"/>
              </a:rPr>
              <a:t>Балалардың </a:t>
            </a:r>
            <a:r>
              <a:rPr lang="kk-KZ" sz="2000" i="1" dirty="0" smtClean="0">
                <a:latin typeface="Times New Roman" pitchFamily="18" charset="0"/>
                <a:cs typeface="Times New Roman" pitchFamily="18" charset="0"/>
              </a:rPr>
              <a:t>50% </a:t>
            </a:r>
            <a:r>
              <a:rPr lang="kk-KZ" sz="2000" i="1" dirty="0">
                <a:latin typeface="Times New Roman" pitchFamily="18" charset="0"/>
                <a:cs typeface="Times New Roman" pitchFamily="18" charset="0"/>
              </a:rPr>
              <a:t>пайызы орташа бейімделді. Бейімделу  процесі  2 аптадан  </a:t>
            </a:r>
            <a:r>
              <a:rPr lang="kk-KZ" sz="2000" i="1" dirty="0" smtClean="0">
                <a:latin typeface="Times New Roman" pitchFamily="18" charset="0"/>
                <a:cs typeface="Times New Roman" pitchFamily="18" charset="0"/>
              </a:rPr>
              <a:t>1 </a:t>
            </a:r>
            <a:r>
              <a:rPr lang="kk-KZ" sz="2000" i="1" dirty="0">
                <a:latin typeface="Times New Roman" pitchFamily="18" charset="0"/>
                <a:cs typeface="Times New Roman" pitchFamily="18" charset="0"/>
              </a:rPr>
              <a:t>айға дейін созылды. Олар жиі жылап, аналарын іздеп, үйге тезірек кетуді қалады. Балабақшаға келгенмен, ата – анасын жібергісі келмей, артынан жылап қалатын болды. Тамаққа тәбеті болмай, ұйқысы бұзылып, сөйлеу қабілеті төмендеп, ауруға бейім болды</a:t>
            </a:r>
            <a:r>
              <a:rPr lang="kk-KZ" sz="2000" i="1" dirty="0" smtClean="0">
                <a:latin typeface="Times New Roman" pitchFamily="18" charset="0"/>
                <a:cs typeface="Times New Roman" pitchFamily="18" charset="0"/>
              </a:rPr>
              <a:t>.</a:t>
            </a:r>
            <a:br>
              <a:rPr lang="kk-KZ" sz="2000" i="1" dirty="0" smtClean="0">
                <a:latin typeface="Times New Roman" pitchFamily="18" charset="0"/>
                <a:cs typeface="Times New Roman" pitchFamily="18" charset="0"/>
              </a:rPr>
            </a:br>
            <a:r>
              <a:rPr lang="ru-RU" sz="2400" dirty="0">
                <a:solidFill>
                  <a:srgbClr val="002060"/>
                </a:solidFill>
                <a:latin typeface="Times New Roman" pitchFamily="18" charset="0"/>
                <a:cs typeface="Times New Roman" pitchFamily="18" charset="0"/>
              </a:rPr>
              <a:t/>
            </a:r>
            <a:br>
              <a:rPr lang="ru-RU" sz="2400" dirty="0">
                <a:solidFill>
                  <a:srgbClr val="002060"/>
                </a:solidFill>
                <a:latin typeface="Times New Roman" pitchFamily="18" charset="0"/>
                <a:cs typeface="Times New Roman" pitchFamily="18" charset="0"/>
              </a:rPr>
            </a:br>
            <a:endParaRPr lang="ru-RU" sz="2400" dirty="0">
              <a:solidFill>
                <a:srgbClr val="002060"/>
              </a:solidFill>
            </a:endParaRPr>
          </a:p>
        </p:txBody>
      </p:sp>
    </p:spTree>
    <p:extLst>
      <p:ext uri="{BB962C8B-B14F-4D97-AF65-F5344CB8AC3E}">
        <p14:creationId xmlns:p14="http://schemas.microsoft.com/office/powerpoint/2010/main" val="34249170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476672"/>
            <a:ext cx="8928992" cy="6264696"/>
          </a:xfrm>
        </p:spPr>
        <p:txBody>
          <a:bodyPr>
            <a:noAutofit/>
          </a:bodyPr>
          <a:lstStyle/>
          <a:p>
            <a:r>
              <a:rPr lang="kk-KZ" sz="2000" i="1" dirty="0" smtClean="0">
                <a:latin typeface="Times New Roman" pitchFamily="18" charset="0"/>
                <a:cs typeface="Times New Roman" pitchFamily="18" charset="0"/>
              </a:rPr>
              <a:t>Үйден </a:t>
            </a:r>
            <a:r>
              <a:rPr lang="kk-KZ" sz="2000" i="1" dirty="0">
                <a:latin typeface="Times New Roman" pitchFamily="18" charset="0"/>
                <a:cs typeface="Times New Roman" pitchFamily="18" charset="0"/>
              </a:rPr>
              <a:t>алып келген ойыншықтарын қолынан тастамай, балабақшадағы ортақ нәрселерге бейімделмей </a:t>
            </a:r>
            <a:r>
              <a:rPr lang="kk-KZ" sz="2000" i="1" dirty="0" smtClean="0">
                <a:latin typeface="Times New Roman" pitchFamily="18" charset="0"/>
                <a:cs typeface="Times New Roman" pitchFamily="18" charset="0"/>
              </a:rPr>
              <a:t>жүрді. </a:t>
            </a:r>
            <a:r>
              <a:rPr lang="kk-KZ" sz="2000" i="1" dirty="0">
                <a:latin typeface="Times New Roman" pitchFamily="18" charset="0"/>
                <a:cs typeface="Times New Roman" pitchFamily="18" charset="0"/>
              </a:rPr>
              <a:t>Кей уақыттарда бұл балаларды тәрбиешілер алдына алып, жұбатып, ойнатып, жігерлендіріп отыруға мәжбүр болды. Алайда 2 – 3 аптадан кейін балалар ортаға бейімделіп, өздерінің топтарына, тәрбиешілеріне үйреніп кетті</a:t>
            </a:r>
            <a:r>
              <a:rPr lang="kk-KZ" sz="2000" i="1" dirty="0" smtClean="0">
                <a:latin typeface="Times New Roman" pitchFamily="18" charset="0"/>
                <a:cs typeface="Times New Roman" pitchFamily="18" charset="0"/>
              </a:rPr>
              <a:t>.</a:t>
            </a:r>
            <a:r>
              <a:rPr lang="kk-KZ" sz="2000" i="1" dirty="0">
                <a:latin typeface="Times New Roman" pitchFamily="18" charset="0"/>
                <a:cs typeface="Times New Roman" pitchFamily="18" charset="0"/>
              </a:rPr>
              <a:t> </a:t>
            </a:r>
            <a:r>
              <a:rPr lang="kk-KZ" sz="2000" i="1" dirty="0" smtClean="0">
                <a:latin typeface="Times New Roman" pitchFamily="18" charset="0"/>
                <a:cs typeface="Times New Roman" pitchFamily="18" charset="0"/>
              </a:rPr>
              <a:t/>
            </a:r>
            <a:br>
              <a:rPr lang="kk-KZ" sz="2000" i="1" dirty="0" smtClean="0">
                <a:latin typeface="Times New Roman" pitchFamily="18" charset="0"/>
                <a:cs typeface="Times New Roman" pitchFamily="18" charset="0"/>
              </a:rPr>
            </a:br>
            <a:r>
              <a:rPr lang="kk-KZ" sz="2000" i="1" dirty="0" smtClean="0">
                <a:latin typeface="Times New Roman" pitchFamily="18" charset="0"/>
                <a:cs typeface="Times New Roman" pitchFamily="18" charset="0"/>
              </a:rPr>
              <a:t>Балалардың  </a:t>
            </a:r>
            <a:r>
              <a:rPr lang="kk-KZ" sz="2000" i="1" dirty="0">
                <a:latin typeface="Times New Roman" pitchFamily="18" charset="0"/>
                <a:cs typeface="Times New Roman" pitchFamily="18" charset="0"/>
              </a:rPr>
              <a:t>2% пайызы ауыр бейімделді. Бейімделу  процесі 1,5 айға дейін созылды.  Олар қатты жылап, ойыншықтарды лақтырып, оғаш қылықтар көрсетті. Тамақ ішуге, ұйықтауға қарсылық білдіріп, есік ашылған сайын ата – анасын күтумен болды. Тәрбиешілерге баланы алаңдату, жұбату қиынға соқты. Бұл балалардың ата – аналарымен, олардың тәрбиешілерімен  жеке   әңгімелесіп, психологиялық кеңестер берілді.  </a:t>
            </a:r>
            <a:r>
              <a:rPr lang="kk-KZ" sz="2000" i="1" dirty="0" smtClean="0">
                <a:latin typeface="Times New Roman" pitchFamily="18" charset="0"/>
                <a:cs typeface="Times New Roman" pitchFamily="18" charset="0"/>
              </a:rPr>
              <a:t/>
            </a:r>
            <a:br>
              <a:rPr lang="kk-KZ" sz="2000" i="1" dirty="0" smtClean="0">
                <a:latin typeface="Times New Roman" pitchFamily="18" charset="0"/>
                <a:cs typeface="Times New Roman" pitchFamily="18" charset="0"/>
              </a:rPr>
            </a:br>
            <a:r>
              <a:rPr lang="kk-KZ" sz="2000" i="1" dirty="0" smtClean="0">
                <a:latin typeface="Times New Roman" pitchFamily="18" charset="0"/>
                <a:cs typeface="Times New Roman" pitchFamily="18" charset="0"/>
              </a:rPr>
              <a:t>Жалпы </a:t>
            </a:r>
            <a:r>
              <a:rPr lang="kk-KZ" sz="2000" i="1" dirty="0">
                <a:latin typeface="Times New Roman" pitchFamily="18" charset="0"/>
                <a:cs typeface="Times New Roman" pitchFamily="18" charset="0"/>
              </a:rPr>
              <a:t>алғанда бейімделу процесі ойдағыдай өтуде. Балалар өздерін жаңа ортада жақсы сезінуде, бір – бірімен, үлкендермен жақсы қарым – қатынас жасайды, жақсы тамақтанып, уақытымен ұйықтайды, ата – аналары  кетерде жыламай қалады. Мұның бәрі балаларды балабақшаға бейімдеу жұмыстарының жақсы жүргізілген нәтижесі</a:t>
            </a:r>
            <a:r>
              <a:rPr lang="kk-KZ" sz="2000" i="1" dirty="0">
                <a:latin typeface="Times New Roman" pitchFamily="18" charset="0"/>
                <a:cs typeface="Times New Roman" pitchFamily="18" charset="0"/>
              </a:rPr>
              <a:t>. Балабақшада  бейімделу  кезінде  орташа  және  ауыр  деңгейде  болған  балалармен  жұмыс  жүргізілді. «Су», «Құм», «Ертегі» терапиялары өткізілді. «Су» терапиясын  қолданған  кезде «Балық  аулаймыз», «Өз  тасыңды  тап» әдістері қолдаылды.</a:t>
            </a:r>
            <a:r>
              <a:rPr lang="ru-RU" sz="2000" i="1" dirty="0">
                <a:latin typeface="Times New Roman" pitchFamily="18" charset="0"/>
                <a:cs typeface="Times New Roman" pitchFamily="18" charset="0"/>
              </a:rPr>
              <a:t/>
            </a:r>
            <a:br>
              <a:rPr lang="ru-RU" sz="2000" i="1" dirty="0">
                <a:latin typeface="Times New Roman" pitchFamily="18" charset="0"/>
                <a:cs typeface="Times New Roman" pitchFamily="18" charset="0"/>
              </a:rPr>
            </a:br>
            <a:r>
              <a:rPr lang="kk-KZ" sz="2000" i="1" dirty="0">
                <a:latin typeface="Times New Roman" pitchFamily="18" charset="0"/>
                <a:cs typeface="Times New Roman" pitchFamily="18" charset="0"/>
              </a:rPr>
              <a:t>«Құм» терапиясымен  «Не  жоғалды»,  «Құм  патшалығы» т.б  ойындары  жүргізілді. </a:t>
            </a:r>
            <a:r>
              <a:rPr lang="ru-RU" sz="2000" i="1" dirty="0">
                <a:latin typeface="Times New Roman" pitchFamily="18" charset="0"/>
                <a:cs typeface="Times New Roman" pitchFamily="18" charset="0"/>
              </a:rPr>
              <a:t/>
            </a:r>
            <a:br>
              <a:rPr lang="ru-RU" sz="2000" i="1" dirty="0">
                <a:latin typeface="Times New Roman" pitchFamily="18" charset="0"/>
                <a:cs typeface="Times New Roman" pitchFamily="18" charset="0"/>
              </a:rPr>
            </a:br>
            <a:r>
              <a:rPr lang="kk-KZ" sz="2000" i="1" dirty="0" smtClean="0">
                <a:latin typeface="Times New Roman" pitchFamily="18" charset="0"/>
                <a:cs typeface="Times New Roman" pitchFamily="18" charset="0"/>
              </a:rPr>
              <a:t> </a:t>
            </a:r>
            <a:r>
              <a:rPr lang="ru-RU" sz="2000" i="1" dirty="0">
                <a:latin typeface="Times New Roman" pitchFamily="18" charset="0"/>
                <a:cs typeface="Times New Roman" pitchFamily="18" charset="0"/>
              </a:rPr>
              <a:t/>
            </a:r>
            <a:br>
              <a:rPr lang="ru-RU" sz="2000" i="1" dirty="0">
                <a:latin typeface="Times New Roman" pitchFamily="18" charset="0"/>
                <a:cs typeface="Times New Roman" pitchFamily="18" charset="0"/>
              </a:rPr>
            </a:br>
            <a:endParaRPr lang="ru-RU" sz="2000" i="1" dirty="0">
              <a:latin typeface="Times New Roman" pitchFamily="18" charset="0"/>
              <a:cs typeface="Times New Roman" pitchFamily="18" charset="0"/>
            </a:endParaRPr>
          </a:p>
        </p:txBody>
      </p:sp>
    </p:spTree>
    <p:extLst>
      <p:ext uri="{BB962C8B-B14F-4D97-AF65-F5344CB8AC3E}">
        <p14:creationId xmlns:p14="http://schemas.microsoft.com/office/powerpoint/2010/main" val="37024796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74638"/>
            <a:ext cx="8712968" cy="6178698"/>
          </a:xfrm>
        </p:spPr>
        <p:txBody>
          <a:bodyPr>
            <a:normAutofit/>
          </a:bodyPr>
          <a:lstStyle/>
          <a:p>
            <a:r>
              <a:rPr lang="kk-KZ" sz="2000" i="1" dirty="0">
                <a:latin typeface="Times New Roman" pitchFamily="18" charset="0"/>
                <a:cs typeface="Times New Roman" pitchFamily="18" charset="0"/>
              </a:rPr>
              <a:t>Ата – аналарға  «Бала  ата –  ана  көзімен»,  «Балаңыз  балабақшаға дайын ба?» , «Баланың нерв психикалық  кернеуі» . «Баланың балабақшаға бейімделуі», «Сәбидің балабақшаға бейімделуі», тақырыптарында кеңес слайдтар,</a:t>
            </a:r>
            <a:r>
              <a:rPr lang="kk-KZ" sz="2000" dirty="0">
                <a:latin typeface="Times New Roman" pitchFamily="18" charset="0"/>
                <a:cs typeface="Times New Roman" pitchFamily="18" charset="0"/>
              </a:rPr>
              <a:t> </a:t>
            </a:r>
            <a:r>
              <a:rPr lang="kk-KZ" sz="2000" i="1" dirty="0">
                <a:latin typeface="Times New Roman" pitchFamily="18" charset="0"/>
                <a:cs typeface="Times New Roman" pitchFamily="18" charset="0"/>
              </a:rPr>
              <a:t> жадынама , кітапша  ватсапқа  жіберілді. «Қоян бақшаға барды» авторы: логопед, педагог ғылымынын кандидаты О.Е.Громованын кітапшасы берілді.</a:t>
            </a:r>
            <a:r>
              <a:rPr lang="ru-RU" sz="2000" i="1" dirty="0">
                <a:latin typeface="Times New Roman" pitchFamily="18" charset="0"/>
                <a:cs typeface="Times New Roman" pitchFamily="18" charset="0"/>
              </a:rPr>
              <a:t/>
            </a:r>
            <a:br>
              <a:rPr lang="ru-RU" sz="2000" i="1" dirty="0">
                <a:latin typeface="Times New Roman" pitchFamily="18" charset="0"/>
                <a:cs typeface="Times New Roman" pitchFamily="18" charset="0"/>
              </a:rPr>
            </a:br>
            <a:endParaRPr lang="ru-RU" sz="2000" dirty="0"/>
          </a:p>
        </p:txBody>
      </p:sp>
    </p:spTree>
    <p:extLst>
      <p:ext uri="{BB962C8B-B14F-4D97-AF65-F5344CB8AC3E}">
        <p14:creationId xmlns:p14="http://schemas.microsoft.com/office/powerpoint/2010/main" val="375554077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631</TotalTime>
  <Words>252</Words>
  <Application>Microsoft Office PowerPoint</Application>
  <PresentationFormat>Экран (4:3)</PresentationFormat>
  <Paragraphs>31</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Ата – анаға арналған сауалнама:  «Балаңыз балабақшаға дайын ба?»    </vt:lpstr>
      <vt:lpstr> №2  Ерте  жас « Жұлдыздар» тобы  Тәрбиешісі: Бөкенбай Акбота Мэлсқызы Сауалнамаға жауап берген ата – аналар –  12 9 ата – ана – 40 – 55 ұпай – балабақшаға келуге дайын – 75% 3  ата – ана – 24 – 39 ұпай – шартты дайын – 25%  0 ата – ана – 23 –16 ұпай  – дайын емес – 0%    №12 кіші «Айгөлек» тобы Тәрбиешілер: Олжабаева  Венера  Гарифоллақызы,  Сабырова  Жансая  Сағидоллақызы. Сауалнамаға жауап берген ата – аналар – 19  16 ата – ана – 40 – 55 ұпай – балабақшаға келуге дайын – 85%  3 ата – ана – 24 – 39 ұпай – шартты дайын – 15%   0 ата – ана – 23 –16 ұпай  – дайын емес – 0%  </vt:lpstr>
      <vt:lpstr>№1 кіші «Балапан» тобы Тәрбиешісі:  Адаева  Ақмарал  Нұртайқызы Сауалнамаға жауап берген ата – аналар – 16  16 ата – ана – 40 – 55 ұпай – балабақшаға келуге дайын – 100% 0 ата – ана – 24 – 39 ұпай – шартты дайын – 0 %   0 ата – ана – 23 –16 ұпай  – дайын емес – 0%  №3 кіші «Құлыншақ» тобы Тәрбиешісі:  Сейталиева  Гүлден  Ерболатовна Сауалнамаға жауап берген ата – аналар – 9 8 ата – ана – 40 – 55 ұпай – балабақшаға келуге дайын – 89 % 1 ата – ана – 24 – 39 ұпай – шартты дайын – 11%   0 ата – ана – 23 –16 ұпай  – дайын емес – 0%  </vt:lpstr>
      <vt:lpstr>Сауалнамаға жауап берген ата – аналар – 56     49  ата – ана – 40 – 55 ұпай – балабақшаға келуге дайын – 87 %   7  ата – ана – 24 – 39 ұпай – шартты дайын – 13 % 0 ата – ана – 16 – 23 ұпай – дайын емес – 0%                                               </vt:lpstr>
      <vt:lpstr>Балабақшаға жаңадан келген  балалардың бейімделу кезеңінің хаттамасы </vt:lpstr>
      <vt:lpstr>Балабақшаға жаңадан келген  балалардың бейімделу кезеңінің хаттамасы  1.Тобы:  №2  Ерте жас  «Жұлдыздар»  тобы 2.Тәрбиешісі: Бөкенбай Акбота Мэлсқызы 3. Бейімделуден өткен бала саны: 14 бала Жеңіл бейімделу: 4 бала (29%) Орташа бейімделу: 10 бала (71%)  Ауыр бейімделу: 0 бала (0%)   </vt:lpstr>
      <vt:lpstr>Балабақшаға жаңадан келген  балалардың бейімделу кезеңінің хаттамасы   1.Тобы:  №12 кіші «Айгөлек» тобы 2.Тәрбиешісі: Олжабаева  Венера  Гарифоллақызы,  Сабырова  Жансая  Сағидоллақызы. 3. Бейімделуден өткен бала саны: 19 бала Жеңіл бейімделу: 6 бала (32%) Орташа бейімделу: 13 бала (68%)  Ауыр бейімделу: 0 бала (0%)  </vt:lpstr>
      <vt:lpstr>Балабақшаға жаңадан келген  балалардың бейімделу кезеңінің хаттамасы   1.Тобы:  №1 кіші «Балапан» тобы 2.Тәрбиешісі:  Адаева  Ақмарал  Нұртайқызы 3. Бейімделуден өткен бала саны: 20 бала Жеңіл бейімделу: 19 бала (95%) Орташа бейімделу: 1 бала (5%)  Ауыр бейімделу: 0 бала (0%)  </vt:lpstr>
      <vt:lpstr>Балабақшаға жаңадан келген  балалардың бейімделу кезеңінің хаттамасы   1.Тобы:  №3 кіші «Құлыншақ» тобы 2.Тәрбиешісі:  Сейталиева  Гүлден  Ерболатовна 3. Бейімделуден өткен бала саны: 9 бала Жеңіл бейімделу:  1 бала (11%) Орташа бейімделу: 7 бала (78%)  Ауыр бейімделу: 1 бала (11%)  </vt:lpstr>
      <vt:lpstr> Балабақшаға жаңадан келген барлық  балалардың бейімделу қортындысы   Бейімделуден өткен бала саны: 62 Жеңіл бейімделу: 30   бала (48%) Орташа бейімделу: 31 бала (50%) Ауыр бейімделу:   1 бала (2%)</vt:lpstr>
      <vt:lpstr>Нерв психикалық кернеуін анықтауға арналған сауалнама қорытындысы.  №2  Ерте  жас  «Жұлдыздар» тобы, № 12  кіші «Айгөлек» тобы,  № 1 кіші  «Балапан»  тобы, № 3 кіші  «Құлыншақ»  тобы. Сауалнамаға жауап берген ата – аналар саны – 56   54 – 96%  төменгі  деңгей  нерв  психикалық  кернеуі 2 – 4%  ортаңғы деңгей  нерв психикалық  кернеуі 0 – 0% жоғары  деңгей  нерв  психикалық  кернеуі </vt:lpstr>
      <vt:lpstr>Балабақшаға жаңадан келген  балалардың бейімделу кезеңінің хаттамасы  Баланы қабылдау бірқалыпты жүргізілді. Алғашқы күндері бала топта жарты күнге қалдырылды, содан соң баланың жеке басының ерекшелігіне қарай уақытты ұзартылды. Әрбір балаға бейімделу бетшелері ашылды. Онда баланың тәбеті, ұйқысы, айналасындағыларымен қарым – қатынасы, жеке басының ерекшеліктері туралы жазылып отырылды.                                                                                                                                                   Балалардың  48% пайызы 7 – 10 күн ішінде жеңіл бейімделіп кетті. Алғашқыда аздап ұйқының, тәбеттің бұзылуы байқалды. Балалар алғашқыда баяу қимылдап, жылап, ата – анасын іздеп, жаңа ортаға үйрене алмады. Бірақ бір аптадан соң олардың жаңа ортаға, педагог қызметкерлерге көзқарасы өзгеріп, эмоционалдық жағдайлары жақсарды.   Балалардың 50% пайызы орташа бейімделді. Бейімделу  процесі  2 аптадан  1 айға дейін созылды. Олар жиі жылап, аналарын іздеп, үйге тезірек кетуді қалады. Балабақшаға келгенмен, ата – анасын жібергісі келмей, артынан жылап қалатын болды. Тамаққа тәбеті болмай, ұйқысы бұзылып, сөйлеу қабілеті төмендеп, ауруға бейім болды.  </vt:lpstr>
      <vt:lpstr>Үйден алып келген ойыншықтарын қолынан тастамай, балабақшадағы ортақ нәрселерге бейімделмей жүрді. Кей уақыттарда бұл балаларды тәрбиешілер алдына алып, жұбатып, ойнатып, жігерлендіріп отыруға мәжбүр болды. Алайда 2 – 3 аптадан кейін балалар ортаға бейімделіп, өздерінің топтарына, тәрбиешілеріне үйреніп кетті.  Балалардың  2% пайызы ауыр бейімделді. Бейімделу  процесі 1,5 айға дейін созылды.  Олар қатты жылап, ойыншықтарды лақтырып, оғаш қылықтар көрсетті. Тамақ ішуге, ұйықтауға қарсылық білдіріп, есік ашылған сайын ата – анасын күтумен болды. Тәрбиешілерге баланы алаңдату, жұбату қиынға соқты. Бұл балалардың ата – аналарымен, олардың тәрбиешілерімен  жеке   әңгімелесіп, психологиялық кеңестер берілді.   Жалпы алғанда бейімделу процесі ойдағыдай өтуде. Балалар өздерін жаңа ортада жақсы сезінуде, бір – бірімен, үлкендермен жақсы қарым – қатынас жасайды, жақсы тамақтанып, уақытымен ұйықтайды, ата – аналары  кетерде жыламай қалады. Мұның бәрі балаларды балабақшаға бейімдеу жұмыстарының жақсы жүргізілген нәтижесі. Балабақшада  бейімделу  кезінде  орташа  және  ауыр  деңгейде  болған  балалармен  жұмыс  жүргізілді. «Су», «Құм», «Ертегі» терапиялары өткізілді. «Су» терапиясын  қолданған  кезде «Балық  аулаймыз», «Өз  тасыңды  тап» әдістері қолдаылды. «Құм» терапиясымен  «Не  жоғалды»,  «Құм  патшалығы» т.б  ойындары  жүргізілді.    </vt:lpstr>
      <vt:lpstr>Ата – аналарға  «Бала  ата –  ана  көзімен»,  «Балаңыз  балабақшаға дайын ба?» , «Баланың нерв психикалық  кернеуі» . «Баланың балабақшаға бейімделуі», «Сәбидің балабақшаға бейімделуі», тақырыптарында кеңес слайдтар,  жадынама , кітапша  ватсапқа  жіберілді. «Қоян бақшаға барды» авторы: логопед, педагог ғылымынын кандидаты О.Е.Громованын кітапшасы берілді.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Ата – анаға арналған сауалнама:  «Балаңыз балабақшаға дайын ба?»    </dc:title>
  <dc:creator>hpPav</dc:creator>
  <cp:lastModifiedBy>Пользователь Windows</cp:lastModifiedBy>
  <cp:revision>58</cp:revision>
  <dcterms:created xsi:type="dcterms:W3CDTF">2020-10-28T05:50:27Z</dcterms:created>
  <dcterms:modified xsi:type="dcterms:W3CDTF">2022-05-25T09:17:14Z</dcterms:modified>
</cp:coreProperties>
</file>