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8" r:id="rId12"/>
    <p:sldId id="269"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831008388408515E-2"/>
          <c:y val="0.1576111377389012"/>
          <c:w val="0.84345438582704901"/>
          <c:h val="0.81345749911012277"/>
        </c:manualLayout>
      </c:layout>
      <c:pie3DChart>
        <c:varyColors val="1"/>
        <c:ser>
          <c:idx val="0"/>
          <c:order val="0"/>
          <c:explosion val="25"/>
          <c:dPt>
            <c:idx val="0"/>
            <c:bubble3D val="0"/>
            <c:spPr>
              <a:solidFill>
                <a:srgbClr val="00FFFF"/>
              </a:solidFill>
            </c:spPr>
          </c:dPt>
          <c:dPt>
            <c:idx val="1"/>
            <c:bubble3D val="0"/>
            <c:spPr>
              <a:solidFill>
                <a:srgbClr val="FFFF00"/>
              </a:solidFill>
            </c:spPr>
          </c:dPt>
          <c:dLbls>
            <c:dLbl>
              <c:idx val="2"/>
              <c:layout>
                <c:manualLayout>
                  <c:x val="8.8434787733612255E-2"/>
                  <c:y val="4.9143691387045505E-3"/>
                </c:manualLayout>
              </c:layout>
              <c:showLegendKey val="0"/>
              <c:showVal val="0"/>
              <c:showCatName val="1"/>
              <c:showSerName val="0"/>
              <c:showPercent val="1"/>
              <c:showBubbleSize val="0"/>
            </c:dLbl>
            <c:txPr>
              <a:bodyPr/>
              <a:lstStyle/>
              <a:p>
                <a:pPr>
                  <a:defRPr sz="20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Лист337!$A$1:$A$3</c:f>
              <c:strCache>
                <c:ptCount val="3"/>
                <c:pt idx="0">
                  <c:v>Блабақшаға келуге дайын </c:v>
                </c:pt>
                <c:pt idx="1">
                  <c:v>Шартты дайын</c:v>
                </c:pt>
                <c:pt idx="2">
                  <c:v>Дайын емес</c:v>
                </c:pt>
              </c:strCache>
            </c:strRef>
          </c:cat>
          <c:val>
            <c:numRef>
              <c:f>Лист337!$B$1:$B$3</c:f>
              <c:numCache>
                <c:formatCode>General</c:formatCode>
                <c:ptCount val="3"/>
                <c:pt idx="0">
                  <c:v>29</c:v>
                </c:pt>
                <c:pt idx="1">
                  <c:v>3</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6.5531249216036924E-2"/>
          <c:y val="0.14502378523598389"/>
          <c:w val="0.8431957013883703"/>
          <c:h val="0.79581407054544961"/>
        </c:manualLayout>
      </c:layout>
      <c:pie3DChart>
        <c:varyColors val="1"/>
        <c:ser>
          <c:idx val="0"/>
          <c:order val="0"/>
          <c:explosion val="25"/>
          <c:dPt>
            <c:idx val="0"/>
            <c:bubble3D val="0"/>
            <c:spPr>
              <a:solidFill>
                <a:srgbClr val="FFFF00"/>
              </a:solidFill>
            </c:spPr>
          </c:dPt>
          <c:dPt>
            <c:idx val="1"/>
            <c:bubble3D val="0"/>
            <c:spPr>
              <a:solidFill>
                <a:srgbClr val="00FFFF"/>
              </a:solidFill>
            </c:spPr>
          </c:dPt>
          <c:dLbls>
            <c:txPr>
              <a:bodyPr/>
              <a:lstStyle/>
              <a:p>
                <a:pPr>
                  <a:defRPr sz="20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Лист332!$A$1:$A$3</c:f>
              <c:strCache>
                <c:ptCount val="3"/>
                <c:pt idx="0">
                  <c:v>Жеңіл бейімділік деңгей</c:v>
                </c:pt>
                <c:pt idx="1">
                  <c:v>Орташа бейімділік деңгей</c:v>
                </c:pt>
                <c:pt idx="2">
                  <c:v>Ауыр бейімділік деңгей</c:v>
                </c:pt>
              </c:strCache>
            </c:strRef>
          </c:cat>
          <c:val>
            <c:numRef>
              <c:f>Лист332!$B$1:$B$3</c:f>
              <c:numCache>
                <c:formatCode>General</c:formatCode>
                <c:ptCount val="3"/>
                <c:pt idx="0">
                  <c:v>18</c:v>
                </c:pt>
                <c:pt idx="1">
                  <c:v>4</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9967348800952904E-2"/>
          <c:y val="0.18114830675379504"/>
          <c:w val="0.8431957013883703"/>
          <c:h val="0.80445253557685514"/>
        </c:manualLayout>
      </c:layout>
      <c:pie3DChart>
        <c:varyColors val="1"/>
        <c:ser>
          <c:idx val="0"/>
          <c:order val="0"/>
          <c:spPr>
            <a:solidFill>
              <a:srgbClr val="66FF33"/>
            </a:solidFill>
          </c:spPr>
          <c:explosion val="25"/>
          <c:dLbls>
            <c:dLbl>
              <c:idx val="0"/>
              <c:layout>
                <c:manualLayout>
                  <c:x val="1.3928097242382852E-2"/>
                  <c:y val="-0.31142221571340556"/>
                </c:manualLayout>
              </c:layout>
              <c:showLegendKey val="0"/>
              <c:showVal val="0"/>
              <c:showCatName val="1"/>
              <c:showSerName val="0"/>
              <c:showPercent val="1"/>
              <c:showBubbleSize val="0"/>
            </c:dLbl>
            <c:dLbl>
              <c:idx val="2"/>
              <c:layout>
                <c:manualLayout>
                  <c:x val="8.3665908705954348E-2"/>
                  <c:y val="7.7592388724485157E-4"/>
                </c:manualLayout>
              </c:layout>
              <c:showLegendKey val="0"/>
              <c:showVal val="0"/>
              <c:showCatName val="1"/>
              <c:showSerName val="0"/>
              <c:showPercent val="1"/>
              <c:showBubbleSize val="0"/>
            </c:dLbl>
            <c:txPr>
              <a:bodyPr/>
              <a:lstStyle/>
              <a:p>
                <a:pPr>
                  <a:defRPr sz="20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Лист333!$A$1:$A$3</c:f>
              <c:strCache>
                <c:ptCount val="3"/>
                <c:pt idx="0">
                  <c:v>Жеңіл бейімділік деңгей</c:v>
                </c:pt>
                <c:pt idx="1">
                  <c:v>Орташа бейімділік деңгей</c:v>
                </c:pt>
                <c:pt idx="2">
                  <c:v>Ауыр бейімділік деңгей</c:v>
                </c:pt>
              </c:strCache>
            </c:strRef>
          </c:cat>
          <c:val>
            <c:numRef>
              <c:f>Лист333!$B$1:$B$3</c:f>
              <c:numCache>
                <c:formatCode>General</c:formatCode>
                <c:ptCount val="3"/>
                <c:pt idx="0">
                  <c:v>13</c:v>
                </c:pt>
                <c:pt idx="1">
                  <c:v>0</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3971117030357067E-2"/>
          <c:y val="0.15372549601768387"/>
          <c:w val="0.84345438582704901"/>
          <c:h val="0.80810130292036519"/>
        </c:manualLayout>
      </c:layout>
      <c:pie3DChart>
        <c:varyColors val="1"/>
        <c:ser>
          <c:idx val="0"/>
          <c:order val="0"/>
          <c:explosion val="25"/>
          <c:dPt>
            <c:idx val="0"/>
            <c:bubble3D val="0"/>
            <c:spPr>
              <a:solidFill>
                <a:srgbClr val="00FFFF"/>
              </a:solidFill>
            </c:spPr>
          </c:dPt>
          <c:dPt>
            <c:idx val="1"/>
            <c:bubble3D val="0"/>
            <c:spPr>
              <a:solidFill>
                <a:srgbClr val="66FF33"/>
              </a:solidFill>
            </c:spPr>
          </c:dPt>
          <c:dLbls>
            <c:txPr>
              <a:bodyPr/>
              <a:lstStyle/>
              <a:p>
                <a:pPr>
                  <a:defRPr sz="20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Лист334!$A$1:$A$3</c:f>
              <c:strCache>
                <c:ptCount val="3"/>
                <c:pt idx="0">
                  <c:v>Жеңіл бейімділік деңгей</c:v>
                </c:pt>
                <c:pt idx="1">
                  <c:v>Орташа бейімділік деңгей</c:v>
                </c:pt>
                <c:pt idx="2">
                  <c:v>Ауыр бейімділік деңгей</c:v>
                </c:pt>
              </c:strCache>
            </c:strRef>
          </c:cat>
          <c:val>
            <c:numRef>
              <c:f>Лист334!$B$1:$B$3</c:f>
              <c:numCache>
                <c:formatCode>General</c:formatCode>
                <c:ptCount val="3"/>
                <c:pt idx="0">
                  <c:v>3</c:v>
                </c:pt>
                <c:pt idx="1">
                  <c:v>1</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1140600457221101E-2"/>
          <c:y val="0.18301901640558457"/>
          <c:w val="0.84345438582704901"/>
          <c:h val="0.81033125948968632"/>
        </c:manualLayout>
      </c:layout>
      <c:pie3DChart>
        <c:varyColors val="1"/>
        <c:ser>
          <c:idx val="0"/>
          <c:order val="0"/>
          <c:explosion val="25"/>
          <c:dPt>
            <c:idx val="0"/>
            <c:bubble3D val="0"/>
            <c:spPr>
              <a:solidFill>
                <a:srgbClr val="66FF33"/>
              </a:solidFill>
            </c:spPr>
          </c:dPt>
          <c:dPt>
            <c:idx val="1"/>
            <c:bubble3D val="0"/>
            <c:spPr>
              <a:solidFill>
                <a:srgbClr val="00FFFF"/>
              </a:solidFill>
            </c:spPr>
          </c:dPt>
          <c:dLbls>
            <c:dLbl>
              <c:idx val="1"/>
              <c:layout>
                <c:manualLayout>
                  <c:x val="-0.10959007038964957"/>
                  <c:y val="7.3487205125356446E-4"/>
                </c:manualLayout>
              </c:layout>
              <c:showLegendKey val="0"/>
              <c:showVal val="0"/>
              <c:showCatName val="1"/>
              <c:showSerName val="0"/>
              <c:showPercent val="1"/>
              <c:showBubbleSize val="0"/>
            </c:dLbl>
            <c:dLbl>
              <c:idx val="2"/>
              <c:layout>
                <c:manualLayout>
                  <c:x val="0.22375884386829648"/>
                  <c:y val="7.3487205125356446E-4"/>
                </c:manualLayout>
              </c:layout>
              <c:showLegendKey val="0"/>
              <c:showVal val="0"/>
              <c:showCatName val="1"/>
              <c:showSerName val="0"/>
              <c:showPercent val="1"/>
              <c:showBubbleSize val="0"/>
            </c:dLbl>
            <c:txPr>
              <a:bodyPr/>
              <a:lstStyle/>
              <a:p>
                <a:pPr>
                  <a:defRPr sz="20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Лист335!$A$1:$A$3</c:f>
              <c:strCache>
                <c:ptCount val="3"/>
                <c:pt idx="0">
                  <c:v>Жеңіл бейімділік деңгей</c:v>
                </c:pt>
                <c:pt idx="1">
                  <c:v>Орташа бейімділік деңгей</c:v>
                </c:pt>
                <c:pt idx="2">
                  <c:v>Ауыр бейімділік деңгей</c:v>
                </c:pt>
              </c:strCache>
            </c:strRef>
          </c:cat>
          <c:val>
            <c:numRef>
              <c:f>Лист335!$B$1:$B$3</c:f>
              <c:numCache>
                <c:formatCode>General</c:formatCode>
                <c:ptCount val="3"/>
                <c:pt idx="0">
                  <c:v>39</c:v>
                </c:pt>
                <c:pt idx="1">
                  <c:v>5</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1293449179599353E-2"/>
          <c:y val="0.143187063035881"/>
          <c:w val="0.8431957013883703"/>
          <c:h val="0.80038222248809965"/>
        </c:manualLayout>
      </c:layout>
      <c:pie3DChart>
        <c:varyColors val="1"/>
        <c:ser>
          <c:idx val="0"/>
          <c:order val="0"/>
          <c:spPr>
            <a:solidFill>
              <a:srgbClr val="00FFFF"/>
            </a:solidFill>
          </c:spPr>
          <c:explosion val="25"/>
          <c:dLbls>
            <c:dLbl>
              <c:idx val="0"/>
              <c:layout>
                <c:manualLayout>
                  <c:x val="1.1362840894823791E-2"/>
                  <c:y val="-0.24234678657103942"/>
                </c:manualLayout>
              </c:layout>
              <c:showLegendKey val="0"/>
              <c:showVal val="0"/>
              <c:showCatName val="1"/>
              <c:showSerName val="0"/>
              <c:showPercent val="1"/>
              <c:showBubbleSize val="0"/>
            </c:dLbl>
            <c:dLbl>
              <c:idx val="2"/>
              <c:layout>
                <c:manualLayout>
                  <c:x val="0.20340476741199975"/>
                  <c:y val="1.4795364617606584E-3"/>
                </c:manualLayout>
              </c:layout>
              <c:showLegendKey val="0"/>
              <c:showVal val="0"/>
              <c:showCatName val="1"/>
              <c:showSerName val="0"/>
              <c:showPercent val="1"/>
              <c:showBubbleSize val="0"/>
            </c:dLbl>
            <c:txPr>
              <a:bodyPr/>
              <a:lstStyle/>
              <a:p>
                <a:pPr>
                  <a:defRPr sz="20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Лист336!$A$1:$A$3</c:f>
              <c:strCache>
                <c:ptCount val="3"/>
                <c:pt idx="0">
                  <c:v>Төменгі  деңгей  нерв  психикалық  кернеуі</c:v>
                </c:pt>
                <c:pt idx="1">
                  <c:v>Ортаңғы деңгей  нерв психикалық  кернеуі</c:v>
                </c:pt>
                <c:pt idx="2">
                  <c:v>Жоғары  деңгей  нерв  психикалық  кернеуі</c:v>
                </c:pt>
              </c:strCache>
            </c:strRef>
          </c:cat>
          <c:val>
            <c:numRef>
              <c:f>Лист336!$B$1:$B$3</c:f>
              <c:numCache>
                <c:formatCode>General</c:formatCode>
                <c:ptCount val="3"/>
                <c:pt idx="0">
                  <c:v>32</c:v>
                </c:pt>
                <c:pt idx="1">
                  <c:v>0</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19.11.2020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19.11.2020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772400" cy="1584175"/>
          </a:xfrm>
        </p:spPr>
        <p:txBody>
          <a:bodyPr>
            <a:normAutofit/>
          </a:bodyPr>
          <a:lstStyle/>
          <a:p>
            <a:r>
              <a:rPr lang="kk-KZ" sz="2400" b="1" i="1" dirty="0">
                <a:solidFill>
                  <a:srgbClr val="002060"/>
                </a:solidFill>
                <a:latin typeface="Times New Roman" pitchFamily="18" charset="0"/>
                <a:cs typeface="Times New Roman" pitchFamily="18" charset="0"/>
              </a:rPr>
              <a:t>Ата – анаға арналған сауалнама: </a:t>
            </a:r>
            <a:r>
              <a:rPr lang="ru-RU" sz="2400" b="1" i="1" dirty="0">
                <a:solidFill>
                  <a:srgbClr val="002060"/>
                </a:solidFill>
                <a:latin typeface="Times New Roman" pitchFamily="18" charset="0"/>
                <a:cs typeface="Times New Roman" pitchFamily="18" charset="0"/>
              </a:rPr>
              <a:t/>
            </a:r>
            <a:br>
              <a:rPr lang="ru-RU" sz="2400" b="1" i="1" dirty="0">
                <a:solidFill>
                  <a:srgbClr val="002060"/>
                </a:solidFill>
                <a:latin typeface="Times New Roman" pitchFamily="18" charset="0"/>
                <a:cs typeface="Times New Roman" pitchFamily="18" charset="0"/>
              </a:rPr>
            </a:br>
            <a:r>
              <a:rPr lang="kk-KZ" sz="2400" b="1" i="1" dirty="0">
                <a:solidFill>
                  <a:srgbClr val="FF0000"/>
                </a:solidFill>
                <a:latin typeface="Times New Roman" pitchFamily="18" charset="0"/>
                <a:cs typeface="Times New Roman" pitchFamily="18" charset="0"/>
              </a:rPr>
              <a:t>«Балаңыз балабақшаға дайын ба?» </a:t>
            </a:r>
            <a:r>
              <a:rPr lang="ru-RU" sz="2400" b="1" i="1" dirty="0">
                <a:solidFill>
                  <a:srgbClr val="FF0000"/>
                </a:solidFill>
                <a:latin typeface="Times New Roman" pitchFamily="18" charset="0"/>
                <a:cs typeface="Times New Roman" pitchFamily="18" charset="0"/>
              </a:rPr>
              <a:t/>
            </a:r>
            <a:br>
              <a:rPr lang="ru-RU" sz="2400" b="1" i="1" dirty="0">
                <a:solidFill>
                  <a:srgbClr val="FF0000"/>
                </a:solidFill>
                <a:latin typeface="Times New Roman" pitchFamily="18" charset="0"/>
                <a:cs typeface="Times New Roman" pitchFamily="18" charset="0"/>
              </a:rPr>
            </a:br>
            <a:r>
              <a:rPr lang="kk-KZ" sz="2400" b="1" i="1" dirty="0">
                <a:solidFill>
                  <a:srgbClr val="FF0000"/>
                </a:solidFill>
                <a:latin typeface="Times New Roman" pitchFamily="18" charset="0"/>
                <a:cs typeface="Times New Roman" pitchFamily="18" charset="0"/>
              </a:rPr>
              <a:t> </a:t>
            </a:r>
            <a:r>
              <a:rPr lang="ru-RU" sz="2400" i="1" dirty="0">
                <a:solidFill>
                  <a:srgbClr val="FF0000"/>
                </a:solidFill>
                <a:latin typeface="Times New Roman" pitchFamily="18" charset="0"/>
                <a:cs typeface="Times New Roman" pitchFamily="18" charset="0"/>
              </a:rPr>
              <a:t/>
            </a:r>
            <a:br>
              <a:rPr lang="ru-RU" sz="2400" i="1" dirty="0">
                <a:solidFill>
                  <a:srgbClr val="FF0000"/>
                </a:solidFill>
                <a:latin typeface="Times New Roman" pitchFamily="18" charset="0"/>
                <a:cs typeface="Times New Roman" pitchFamily="18" charset="0"/>
              </a:rPr>
            </a:br>
            <a:endParaRPr lang="ru-RU" sz="2400" dirty="0"/>
          </a:p>
        </p:txBody>
      </p:sp>
      <p:pic>
        <p:nvPicPr>
          <p:cNvPr id="4" name="Рисунок 3" descr="http://free-illustrations-o01.gatag.net/images/gi01a201405221100.png"/>
          <p:cNvPicPr/>
          <p:nvPr/>
        </p:nvPicPr>
        <p:blipFill>
          <a:blip r:embed="rId2" cstate="print"/>
          <a:srcRect/>
          <a:stretch>
            <a:fillRect/>
          </a:stretch>
        </p:blipFill>
        <p:spPr bwMode="auto">
          <a:xfrm>
            <a:off x="513174" y="1556792"/>
            <a:ext cx="8235289" cy="3500462"/>
          </a:xfrm>
          <a:prstGeom prst="rect">
            <a:avLst/>
          </a:prstGeom>
          <a:noFill/>
          <a:ln w="9525">
            <a:noFill/>
            <a:miter lim="800000"/>
            <a:headEnd/>
            <a:tailEnd/>
          </a:ln>
        </p:spPr>
      </p:pic>
      <p:sp>
        <p:nvSpPr>
          <p:cNvPr id="5" name="Прямоугольник 4"/>
          <p:cNvSpPr/>
          <p:nvPr/>
        </p:nvSpPr>
        <p:spPr>
          <a:xfrm>
            <a:off x="5076056" y="5373216"/>
            <a:ext cx="3168352" cy="1200329"/>
          </a:xfrm>
          <a:prstGeom prst="rect">
            <a:avLst/>
          </a:prstGeom>
        </p:spPr>
        <p:txBody>
          <a:bodyPr wrap="square">
            <a:spAutoFit/>
          </a:bodyPr>
          <a:lstStyle/>
          <a:p>
            <a:pPr lvl="0" algn="ctr" fontAlgn="base">
              <a:spcBef>
                <a:spcPct val="0"/>
              </a:spcBef>
              <a:spcAft>
                <a:spcPct val="0"/>
              </a:spcAft>
            </a:pPr>
            <a:r>
              <a:rPr lang="kk-KZ" b="1" i="1" dirty="0">
                <a:solidFill>
                  <a:srgbClr val="002060"/>
                </a:solidFill>
                <a:latin typeface="Times New Roman" pitchFamily="18" charset="0"/>
                <a:ea typeface="Calibri" pitchFamily="34" charset="0"/>
                <a:cs typeface="Times New Roman" pitchFamily="18" charset="0"/>
              </a:rPr>
              <a:t>Дайындаған:  педагог – психолог                                 </a:t>
            </a:r>
            <a:r>
              <a:rPr lang="kk-KZ" b="1" i="1" dirty="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2020 – 2021 </a:t>
            </a:r>
            <a:r>
              <a:rPr lang="kk-KZ" b="1" i="1" dirty="0">
                <a:solidFill>
                  <a:srgbClr val="FF0000"/>
                </a:solidFill>
                <a:latin typeface="Times New Roman" pitchFamily="18" charset="0"/>
                <a:cs typeface="Times New Roman" pitchFamily="18" charset="0"/>
              </a:rPr>
              <a:t>жыл</a:t>
            </a:r>
            <a:endParaRPr lang="kk-KZ" dirty="0">
              <a:latin typeface="Times New Roman" pitchFamily="18" charset="0"/>
              <a:cs typeface="Times New Roman" pitchFamily="18" charset="0"/>
            </a:endParaRPr>
          </a:p>
        </p:txBody>
      </p:sp>
    </p:spTree>
    <p:extLst>
      <p:ext uri="{BB962C8B-B14F-4D97-AF65-F5344CB8AC3E}">
        <p14:creationId xmlns:p14="http://schemas.microsoft.com/office/powerpoint/2010/main" val="4116054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№2 </a:t>
            </a:r>
            <a:r>
              <a:rPr lang="kk-KZ" sz="2000" b="1" i="1" dirty="0" smtClean="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Жұлдыздар” </a:t>
            </a:r>
            <a:r>
              <a:rPr lang="kk-KZ" sz="2000" b="1" i="1" dirty="0" smtClean="0">
                <a:solidFill>
                  <a:srgbClr val="FF0000"/>
                </a:solidFill>
                <a:latin typeface="Times New Roman" pitchFamily="18" charset="0"/>
                <a:cs typeface="Times New Roman" pitchFamily="18" charset="0"/>
              </a:rPr>
              <a:t>кіші топ </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19</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16 </a:t>
            </a:r>
            <a:r>
              <a:rPr lang="kk-KZ" sz="2000" b="1" i="1" dirty="0">
                <a:solidFill>
                  <a:srgbClr val="002060"/>
                </a:solidFill>
                <a:latin typeface="Times New Roman" pitchFamily="18" charset="0"/>
                <a:cs typeface="Times New Roman" pitchFamily="18" charset="0"/>
              </a:rPr>
              <a:t>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84%</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3</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ата – ана – 24 – 39 ұпай – шартты дайын </a:t>
            </a:r>
            <a:r>
              <a:rPr lang="kk-KZ" sz="2000" b="1" i="1" dirty="0" smtClean="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16%</a:t>
            </a:r>
            <a:br>
              <a:rPr lang="kk-KZ" sz="2000" b="1" i="1" dirty="0" smtClean="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a:t>
            </a:r>
            <a:r>
              <a:rPr lang="kk-KZ" sz="2000" b="1" i="1" dirty="0" smtClean="0">
                <a:solidFill>
                  <a:srgbClr val="002060"/>
                </a:solidFill>
                <a:latin typeface="Times New Roman" pitchFamily="18" charset="0"/>
                <a:cs typeface="Times New Roman" pitchFamily="18" charset="0"/>
              </a:rPr>
              <a:t>23 </a:t>
            </a:r>
            <a:r>
              <a:rPr lang="kk-KZ" sz="2000" b="1" i="1" dirty="0">
                <a:solidFill>
                  <a:srgbClr val="002060"/>
                </a:solidFill>
                <a:latin typeface="Times New Roman" pitchFamily="18" charset="0"/>
                <a:cs typeface="Times New Roman" pitchFamily="18" charset="0"/>
              </a:rPr>
              <a:t>–</a:t>
            </a:r>
            <a:r>
              <a:rPr lang="kk-KZ" sz="2000" b="1" i="1" dirty="0" smtClean="0">
                <a:solidFill>
                  <a:srgbClr val="002060"/>
                </a:solidFill>
                <a:latin typeface="Times New Roman" pitchFamily="18" charset="0"/>
                <a:cs typeface="Times New Roman" pitchFamily="18" charset="0"/>
              </a:rPr>
              <a:t>16 </a:t>
            </a:r>
            <a:r>
              <a:rPr lang="kk-KZ" sz="2000" b="1" i="1" dirty="0">
                <a:solidFill>
                  <a:srgbClr val="002060"/>
                </a:solidFill>
                <a:latin typeface="Times New Roman" pitchFamily="18" charset="0"/>
                <a:cs typeface="Times New Roman" pitchFamily="18" charset="0"/>
              </a:rPr>
              <a:t>ұпай  – дайын </a:t>
            </a:r>
            <a:r>
              <a:rPr lang="kk-KZ" sz="2000" b="1" i="1" dirty="0" smtClean="0">
                <a:solidFill>
                  <a:srgbClr val="002060"/>
                </a:solidFill>
                <a:latin typeface="Times New Roman" pitchFamily="18" charset="0"/>
                <a:cs typeface="Times New Roman" pitchFamily="18" charset="0"/>
              </a:rPr>
              <a:t>емес </a:t>
            </a:r>
            <a:r>
              <a:rPr lang="kk-KZ" sz="2000" b="1" i="1" dirty="0">
                <a:solidFill>
                  <a:srgbClr val="00206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br>
              <a:rPr lang="kk-KZ" sz="2000" b="1" i="1" dirty="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3 “Гүлдер</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мектепалды топ </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a:solidFill>
                  <a:srgbClr val="FF0000"/>
                </a:solidFill>
                <a:latin typeface="Times New Roman" pitchFamily="18" charset="0"/>
                <a:cs typeface="Times New Roman" pitchFamily="18" charset="0"/>
              </a:rPr>
              <a:t>3</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3 </a:t>
            </a:r>
            <a:r>
              <a:rPr lang="kk-KZ" sz="2000" b="1" i="1" dirty="0">
                <a:solidFill>
                  <a:srgbClr val="002060"/>
                </a:solidFill>
                <a:latin typeface="Times New Roman" pitchFamily="18" charset="0"/>
                <a:cs typeface="Times New Roman" pitchFamily="18" charset="0"/>
              </a:rPr>
              <a:t>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100%</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0 </a:t>
            </a:r>
            <a:r>
              <a:rPr lang="kk-KZ" sz="2000" b="1" i="1" dirty="0">
                <a:solidFill>
                  <a:srgbClr val="002060"/>
                </a:solidFill>
                <a:latin typeface="Times New Roman" pitchFamily="18" charset="0"/>
                <a:cs typeface="Times New Roman" pitchFamily="18" charset="0"/>
              </a:rPr>
              <a:t>ата – ана – 24 – 39 ұпай – шартты дайын – </a:t>
            </a:r>
            <a:r>
              <a:rPr lang="kk-KZ" sz="2000" b="1" i="1" dirty="0" smtClean="0">
                <a:solidFill>
                  <a:srgbClr val="FF0000"/>
                </a:solidFill>
                <a:latin typeface="Times New Roman" pitchFamily="18" charset="0"/>
                <a:cs typeface="Times New Roman" pitchFamily="18" charset="0"/>
              </a:rPr>
              <a:t>0% </a:t>
            </a:r>
            <a:br>
              <a:rPr lang="kk-KZ" sz="2000" b="1" i="1" dirty="0" smtClean="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23 –16 ұпай  – дайын емес –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12 “Құлыншақ” ортаңғы топ </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10</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10 </a:t>
            </a:r>
            <a:r>
              <a:rPr lang="kk-KZ" sz="2000" b="1" i="1" dirty="0">
                <a:solidFill>
                  <a:srgbClr val="002060"/>
                </a:solidFill>
                <a:latin typeface="Times New Roman" pitchFamily="18" charset="0"/>
                <a:cs typeface="Times New Roman" pitchFamily="18" charset="0"/>
              </a:rPr>
              <a:t>ата – ана – 40 – 55 ұпай – балабақшаға келуге дайын – </a:t>
            </a:r>
            <a:r>
              <a:rPr lang="kk-KZ" sz="2000" b="1" i="1" dirty="0">
                <a:solidFill>
                  <a:srgbClr val="FF0000"/>
                </a:solidFill>
                <a:latin typeface="Times New Roman" pitchFamily="18" charset="0"/>
                <a:cs typeface="Times New Roman" pitchFamily="18" charset="0"/>
              </a:rPr>
              <a:t>100%</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0 ата – ана – 24 – 39 ұпай – шартты дайын – </a:t>
            </a:r>
            <a:r>
              <a:rPr lang="kk-KZ" sz="2000" b="1" i="1" dirty="0">
                <a:solidFill>
                  <a:srgbClr val="FF0000"/>
                </a:solidFill>
                <a:latin typeface="Times New Roman" pitchFamily="18" charset="0"/>
                <a:cs typeface="Times New Roman" pitchFamily="18" charset="0"/>
              </a:rPr>
              <a:t>0%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23 –16 ұпай  – дайын емес –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endParaRPr lang="ru-RU" sz="2000" dirty="0"/>
          </a:p>
        </p:txBody>
      </p:sp>
    </p:spTree>
    <p:extLst>
      <p:ext uri="{BB962C8B-B14F-4D97-AF65-F5344CB8AC3E}">
        <p14:creationId xmlns:p14="http://schemas.microsoft.com/office/powerpoint/2010/main" val="1192985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2088232"/>
          </a:xfrm>
        </p:spPr>
        <p:txBody>
          <a:bodyPr>
            <a:noAutofit/>
          </a:bodyPr>
          <a:lstStyle/>
          <a:p>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32 </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29</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ата – ана – 40 – 55 ұпай – балабақшаға келуге дайын</a:t>
            </a:r>
            <a:r>
              <a:rPr lang="ru-RU" sz="2000" b="1" i="1" dirty="0">
                <a:solidFill>
                  <a:srgbClr val="002060"/>
                </a:solidFill>
                <a:latin typeface="Times New Roman" pitchFamily="18" charset="0"/>
                <a:ea typeface="Times New Roman" pitchFamily="18" charset="0"/>
                <a:cs typeface="Times New Roman" pitchFamily="18" charset="0"/>
              </a:rPr>
              <a:t> – </a:t>
            </a:r>
            <a:r>
              <a:rPr lang="ru-RU" sz="2000" b="1" i="1" dirty="0" smtClean="0">
                <a:solidFill>
                  <a:srgbClr val="FF0000"/>
                </a:solidFill>
                <a:latin typeface="Times New Roman" pitchFamily="18" charset="0"/>
                <a:ea typeface="Times New Roman" pitchFamily="18" charset="0"/>
                <a:cs typeface="Times New Roman" pitchFamily="18" charset="0"/>
              </a:rPr>
              <a:t>91% </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3</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ата – ана – 24 – 39 ұпай – шартты дайын – </a:t>
            </a:r>
            <a:r>
              <a:rPr lang="kk-KZ" sz="2000" b="1" i="1" dirty="0" smtClean="0">
                <a:solidFill>
                  <a:srgbClr val="FF0000"/>
                </a:solidFill>
                <a:latin typeface="Times New Roman" pitchFamily="18" charset="0"/>
                <a:cs typeface="Times New Roman" pitchFamily="18" charset="0"/>
              </a:rPr>
              <a:t>9 %</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0</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ата – ана – 16 – 23 ұпай – дайын емес – </a:t>
            </a:r>
            <a:r>
              <a:rPr lang="kk-KZ" sz="2000" b="1" i="1" dirty="0">
                <a:solidFill>
                  <a:srgbClr val="FF0000"/>
                </a:solidFill>
                <a:latin typeface="Times New Roman" pitchFamily="18" charset="0"/>
                <a:cs typeface="Times New Roman" pitchFamily="18" charset="0"/>
              </a:rPr>
              <a:t>0%</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2988858840"/>
              </p:ext>
            </p:extLst>
          </p:nvPr>
        </p:nvGraphicFramePr>
        <p:xfrm>
          <a:off x="107504" y="2057400"/>
          <a:ext cx="8856984" cy="45399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6221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700808"/>
            <a:ext cx="7704856" cy="2016224"/>
          </a:xfrm>
        </p:spPr>
        <p:txBody>
          <a:bodyPr>
            <a:normAutofit/>
          </a:bodyPr>
          <a:lstStyle/>
          <a:p>
            <a:r>
              <a:rPr lang="kk-KZ" sz="2400" b="1" i="1" dirty="0">
                <a:solidFill>
                  <a:srgbClr val="002060"/>
                </a:solidFill>
                <a:latin typeface="Times New Roman" pitchFamily="18" charset="0"/>
                <a:cs typeface="Times New Roman" pitchFamily="18" charset="0"/>
              </a:rPr>
              <a:t>Балабақшаға жаңадан келген  балалардың бейімделу кезеңінің хаттамасы</a:t>
            </a: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endParaRPr>
          </a:p>
        </p:txBody>
      </p:sp>
      <p:sp>
        <p:nvSpPr>
          <p:cNvPr id="4" name="Прямоугольник 3"/>
          <p:cNvSpPr/>
          <p:nvPr/>
        </p:nvSpPr>
        <p:spPr>
          <a:xfrm>
            <a:off x="5148064" y="5192616"/>
            <a:ext cx="3456384" cy="1200329"/>
          </a:xfrm>
          <a:prstGeom prst="rect">
            <a:avLst/>
          </a:prstGeom>
        </p:spPr>
        <p:txBody>
          <a:bodyPr wrap="square">
            <a:spAutoFit/>
          </a:bodyPr>
          <a:lstStyle/>
          <a:p>
            <a:pPr lvl="0" algn="ctr" fontAlgn="base">
              <a:spcBef>
                <a:spcPct val="0"/>
              </a:spcBef>
              <a:spcAft>
                <a:spcPct val="0"/>
              </a:spcAft>
            </a:pPr>
            <a:r>
              <a:rPr lang="kk-KZ" b="1" i="1" dirty="0">
                <a:solidFill>
                  <a:srgbClr val="1313AD"/>
                </a:solidFill>
                <a:latin typeface="Times New Roman" pitchFamily="18" charset="0"/>
                <a:ea typeface="Calibri" pitchFamily="34" charset="0"/>
                <a:cs typeface="Times New Roman" pitchFamily="18" charset="0"/>
              </a:rPr>
              <a:t>Дайындаған:  педагог – психолог</a:t>
            </a:r>
            <a:r>
              <a:rPr lang="kk-KZ" b="1" i="1" dirty="0">
                <a:solidFill>
                  <a:srgbClr val="0070C0"/>
                </a:solidFill>
                <a:latin typeface="Times New Roman" pitchFamily="18" charset="0"/>
                <a:ea typeface="Calibri" pitchFamily="34" charset="0"/>
                <a:cs typeface="Times New Roman" pitchFamily="18" charset="0"/>
              </a:rPr>
              <a:t>                                 </a:t>
            </a:r>
            <a:r>
              <a:rPr lang="kk-KZ" b="1" i="1" dirty="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2020 – 2021жыл</a:t>
            </a:r>
            <a:endParaRPr lang="kk-KZ" dirty="0">
              <a:latin typeface="Times New Roman" pitchFamily="18" charset="0"/>
              <a:cs typeface="Times New Roman" pitchFamily="18" charset="0"/>
            </a:endParaRPr>
          </a:p>
        </p:txBody>
      </p:sp>
      <p:pic>
        <p:nvPicPr>
          <p:cNvPr id="6" name="Picture 14" descr="http://2.bp.blogspot.com/-dIckfDk45SQ/VRhRVKeEDqI/AAAAAAAAvK0/MmUqbCn48Q0/s1600/%D0%A0%D0%B5%D0%B1%D0%B5%D0%BD%D0%BE%D0%BA%2B%E2%80%93%2B%D1%8D%D1%82%D0%BE%2B%D0%BA%D0%B0%D1%80%D0%BC%D0%B0%2B%D1%80%D0%BE%D0%B4%D0%B8%D1%82%D0%B5%D0%BB%D0%B5%D0%B9.png"/>
          <p:cNvPicPr>
            <a:picLocks noChangeAspect="1" noChangeArrowheads="1"/>
          </p:cNvPicPr>
          <p:nvPr/>
        </p:nvPicPr>
        <p:blipFill>
          <a:blip r:embed="rId2" cstate="print"/>
          <a:srcRect/>
          <a:stretch>
            <a:fillRect/>
          </a:stretch>
        </p:blipFill>
        <p:spPr bwMode="auto">
          <a:xfrm>
            <a:off x="960582" y="3038978"/>
            <a:ext cx="7643866" cy="2132856"/>
          </a:xfrm>
          <a:prstGeom prst="rect">
            <a:avLst/>
          </a:prstGeom>
          <a:noFill/>
        </p:spPr>
      </p:pic>
    </p:spTree>
    <p:extLst>
      <p:ext uri="{BB962C8B-B14F-4D97-AF65-F5344CB8AC3E}">
        <p14:creationId xmlns:p14="http://schemas.microsoft.com/office/powerpoint/2010/main" val="25519038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3024336"/>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№2 </a:t>
            </a:r>
            <a:r>
              <a:rPr lang="kk-KZ" sz="2000" b="1" i="1" dirty="0" smtClean="0">
                <a:solidFill>
                  <a:srgbClr val="FF0000"/>
                </a:solidFill>
                <a:latin typeface="Times New Roman" pitchFamily="18" charset="0"/>
                <a:cs typeface="Times New Roman" pitchFamily="18" charset="0"/>
              </a:rPr>
              <a:t>кіші «Жұлдыздар»</a:t>
            </a:r>
            <a:r>
              <a:rPr lang="kk-KZ" sz="2000" b="1" i="1" dirty="0" smtClean="0">
                <a:solidFill>
                  <a:srgbClr val="FF0000"/>
                </a:solidFill>
                <a:latin typeface="Times New Roman" pitchFamily="18" charset="0"/>
                <a:cs typeface="Times New Roman" pitchFamily="18" charset="0"/>
              </a:rPr>
              <a:t>  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2.Тәрбиешісі: Бөкенбай </a:t>
            </a:r>
            <a:r>
              <a:rPr lang="kk-KZ" sz="2000" b="1" i="1" dirty="0">
                <a:solidFill>
                  <a:srgbClr val="002060"/>
                </a:solidFill>
                <a:latin typeface="Times New Roman" pitchFamily="18" charset="0"/>
                <a:cs typeface="Times New Roman" pitchFamily="18" charset="0"/>
              </a:rPr>
              <a:t>Акбота Мэлсқызы</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3. Бейімделуден өткен бала саны: </a:t>
            </a:r>
            <a:r>
              <a:rPr lang="kk-KZ" sz="2000" i="1" dirty="0" smtClean="0">
                <a:solidFill>
                  <a:srgbClr val="002060"/>
                </a:solidFill>
                <a:latin typeface="Times New Roman" pitchFamily="18" charset="0"/>
                <a:cs typeface="Times New Roman" pitchFamily="18" charset="0"/>
              </a:rPr>
              <a:t>22 </a:t>
            </a:r>
            <a:r>
              <a:rPr lang="kk-KZ" sz="2000" i="1" dirty="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smtClean="0">
                <a:solidFill>
                  <a:srgbClr val="002060"/>
                </a:solidFill>
                <a:latin typeface="Times New Roman" pitchFamily="18" charset="0"/>
                <a:cs typeface="Times New Roman" pitchFamily="18" charset="0"/>
              </a:rPr>
              <a:t>18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82%)</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4 бала </a:t>
            </a:r>
            <a:r>
              <a:rPr lang="kk-KZ" sz="2000" i="1" dirty="0" smtClean="0">
                <a:solidFill>
                  <a:srgbClr val="002060"/>
                </a:solidFill>
                <a:latin typeface="Times New Roman" pitchFamily="18" charset="0"/>
                <a:cs typeface="Times New Roman" pitchFamily="18" charset="0"/>
              </a:rPr>
              <a:t>(18%)</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0 бала (0%)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dirty="0">
                <a:solidFill>
                  <a:srgbClr val="002060"/>
                </a:solidFill>
                <a:latin typeface="Times New Roman" pitchFamily="18" charset="0"/>
                <a:cs typeface="Times New Roman" pitchFamily="18" charset="0"/>
              </a:rPr>
              <a:t> </a:t>
            </a:r>
            <a:endParaRPr lang="ru-RU" sz="2000" dirty="0"/>
          </a:p>
        </p:txBody>
      </p:sp>
      <p:graphicFrame>
        <p:nvGraphicFramePr>
          <p:cNvPr id="4" name="Диаграмма 3"/>
          <p:cNvGraphicFramePr>
            <a:graphicFrameLocks/>
          </p:cNvGraphicFramePr>
          <p:nvPr>
            <p:extLst>
              <p:ext uri="{D42A27DB-BD31-4B8C-83A1-F6EECF244321}">
                <p14:modId xmlns:p14="http://schemas.microsoft.com/office/powerpoint/2010/main" val="3062982593"/>
              </p:ext>
            </p:extLst>
          </p:nvPr>
        </p:nvGraphicFramePr>
        <p:xfrm>
          <a:off x="107504" y="2780928"/>
          <a:ext cx="8928992" cy="3888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2687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84976" cy="2506290"/>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a:t>
            </a:r>
            <a:r>
              <a:rPr lang="kk-KZ" sz="2000" b="1" i="1" dirty="0" smtClean="0">
                <a:solidFill>
                  <a:srgbClr val="FF0000"/>
                </a:solidFill>
                <a:latin typeface="Times New Roman" pitchFamily="18" charset="0"/>
                <a:cs typeface="Times New Roman" pitchFamily="18" charset="0"/>
              </a:rPr>
              <a:t>12 </a:t>
            </a:r>
            <a:r>
              <a:rPr lang="kk-KZ" sz="2000" b="1" i="1" dirty="0" smtClean="0">
                <a:solidFill>
                  <a:srgbClr val="FF0000"/>
                </a:solidFill>
                <a:latin typeface="Times New Roman" pitchFamily="18" charset="0"/>
                <a:cs typeface="Times New Roman" pitchFamily="18" charset="0"/>
              </a:rPr>
              <a:t>ортаңғы «Құлыншақ»</a:t>
            </a:r>
            <a:r>
              <a:rPr lang="kk-KZ" sz="2000" b="1" i="1" dirty="0" smtClean="0">
                <a:solidFill>
                  <a:srgbClr val="FF0000"/>
                </a:solidFill>
                <a:latin typeface="Times New Roman" pitchFamily="18" charset="0"/>
                <a:cs typeface="Times New Roman" pitchFamily="18" charset="0"/>
              </a:rPr>
              <a:t> 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2.Тәрбиешісі</a:t>
            </a:r>
            <a:r>
              <a:rPr lang="kk-KZ" sz="2000" b="1" i="1" dirty="0" smtClean="0">
                <a:solidFill>
                  <a:srgbClr val="002060"/>
                </a:solidFill>
                <a:latin typeface="Times New Roman" pitchFamily="18" charset="0"/>
                <a:cs typeface="Times New Roman" pitchFamily="18" charset="0"/>
              </a:rPr>
              <a:t>: Әлімжанова </a:t>
            </a:r>
            <a:r>
              <a:rPr lang="kk-KZ" sz="2000" b="1" i="1" dirty="0">
                <a:solidFill>
                  <a:srgbClr val="002060"/>
                </a:solidFill>
                <a:latin typeface="Times New Roman" pitchFamily="18" charset="0"/>
                <a:cs typeface="Times New Roman" pitchFamily="18" charset="0"/>
              </a:rPr>
              <a:t>Нүргүл Муратқызы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3. Бейімделуден өткен бала саны: </a:t>
            </a:r>
            <a:r>
              <a:rPr lang="kk-KZ" sz="2000" i="1" dirty="0" smtClean="0">
                <a:solidFill>
                  <a:srgbClr val="002060"/>
                </a:solidFill>
                <a:latin typeface="Times New Roman" pitchFamily="18" charset="0"/>
                <a:cs typeface="Times New Roman" pitchFamily="18" charset="0"/>
              </a:rPr>
              <a:t>13 </a:t>
            </a:r>
            <a:r>
              <a:rPr lang="kk-KZ" sz="2000" i="1" dirty="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smtClean="0">
                <a:solidFill>
                  <a:srgbClr val="002060"/>
                </a:solidFill>
                <a:latin typeface="Times New Roman" pitchFamily="18" charset="0"/>
                <a:cs typeface="Times New Roman" pitchFamily="18" charset="0"/>
              </a:rPr>
              <a:t>13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(100%)</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0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a:t>
            </a:r>
            <a:r>
              <a:rPr lang="kk-KZ" sz="2000" i="1" dirty="0">
                <a:solidFill>
                  <a:srgbClr val="002060"/>
                </a:solidFill>
                <a:latin typeface="Times New Roman" pitchFamily="18" charset="0"/>
                <a:cs typeface="Times New Roman" pitchFamily="18" charset="0"/>
              </a:rPr>
              <a:t>0</a:t>
            </a:r>
            <a:r>
              <a:rPr lang="kk-KZ" sz="2000" i="1" dirty="0" smtClean="0">
                <a:solidFill>
                  <a:srgbClr val="002060"/>
                </a:solidFill>
                <a:latin typeface="Times New Roman" pitchFamily="18" charset="0"/>
                <a:cs typeface="Times New Roman" pitchFamily="18" charset="0"/>
              </a:rPr>
              <a:t>%)</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0 бала (0%)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3373246663"/>
              </p:ext>
            </p:extLst>
          </p:nvPr>
        </p:nvGraphicFramePr>
        <p:xfrm>
          <a:off x="179512" y="2708920"/>
          <a:ext cx="8784976" cy="3960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15647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664296"/>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10</a:t>
            </a:r>
            <a:r>
              <a:rPr lang="kk-KZ" sz="2000" b="1" i="1" dirty="0" smtClean="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мектепалды даярлық </a:t>
            </a:r>
            <a:r>
              <a:rPr lang="kk-KZ" sz="2000" b="1" i="1" dirty="0" smtClean="0">
                <a:solidFill>
                  <a:srgbClr val="FF0000"/>
                </a:solidFill>
                <a:latin typeface="Times New Roman" pitchFamily="18" charset="0"/>
                <a:cs typeface="Times New Roman" pitchFamily="18" charset="0"/>
              </a:rPr>
              <a:t>«</a:t>
            </a:r>
            <a:r>
              <a:rPr lang="kk-KZ" sz="2000" b="1" i="1" dirty="0" smtClean="0">
                <a:solidFill>
                  <a:srgbClr val="FF0000"/>
                </a:solidFill>
                <a:latin typeface="Times New Roman" pitchFamily="18" charset="0"/>
                <a:cs typeface="Times New Roman" pitchFamily="18" charset="0"/>
              </a:rPr>
              <a:t>Гүлдер</a:t>
            </a:r>
            <a:r>
              <a:rPr lang="kk-KZ" sz="2000" b="1" i="1" dirty="0" smtClean="0">
                <a:solidFill>
                  <a:srgbClr val="FF0000"/>
                </a:solidFill>
                <a:latin typeface="Times New Roman" pitchFamily="18" charset="0"/>
                <a:cs typeface="Times New Roman" pitchFamily="18" charset="0"/>
              </a:rPr>
              <a:t>»</a:t>
            </a:r>
            <a:r>
              <a:rPr lang="kk-KZ" sz="2000" b="1" i="1" dirty="0" smtClean="0">
                <a:solidFill>
                  <a:srgbClr val="FF0000"/>
                </a:solidFill>
                <a:latin typeface="Times New Roman" pitchFamily="18" charset="0"/>
                <a:cs typeface="Times New Roman" pitchFamily="18" charset="0"/>
              </a:rPr>
              <a:t> 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2.Тәрбиешісі:  Мырзағали </a:t>
            </a:r>
            <a:r>
              <a:rPr lang="kk-KZ" sz="2000" b="1" i="1" dirty="0">
                <a:solidFill>
                  <a:srgbClr val="002060"/>
                </a:solidFill>
                <a:latin typeface="Times New Roman" pitchFamily="18" charset="0"/>
                <a:cs typeface="Times New Roman" pitchFamily="18" charset="0"/>
              </a:rPr>
              <a:t>Сағадат Саматқызы</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3. Бейімделуден өткен бала саны: </a:t>
            </a:r>
            <a:r>
              <a:rPr lang="kk-KZ" sz="2000" i="1" dirty="0">
                <a:solidFill>
                  <a:srgbClr val="002060"/>
                </a:solidFill>
                <a:latin typeface="Times New Roman" pitchFamily="18" charset="0"/>
                <a:cs typeface="Times New Roman" pitchFamily="18" charset="0"/>
              </a:rPr>
              <a:t>4</a:t>
            </a:r>
            <a:r>
              <a:rPr lang="kk-KZ" sz="2000" i="1" dirty="0" smtClean="0">
                <a:solidFill>
                  <a:srgbClr val="002060"/>
                </a:solidFill>
                <a:latin typeface="Times New Roman" pitchFamily="18" charset="0"/>
                <a:cs typeface="Times New Roman" pitchFamily="18" charset="0"/>
              </a:rPr>
              <a:t> </a:t>
            </a:r>
            <a:r>
              <a:rPr lang="kk-KZ" sz="2000" i="1" dirty="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a:solidFill>
                  <a:srgbClr val="002060"/>
                </a:solidFill>
                <a:latin typeface="Times New Roman" pitchFamily="18" charset="0"/>
                <a:cs typeface="Times New Roman" pitchFamily="18" charset="0"/>
              </a:rPr>
              <a:t>3</a:t>
            </a:r>
            <a:r>
              <a:rPr lang="kk-KZ" sz="2000" i="1" dirty="0" smtClean="0">
                <a:solidFill>
                  <a:srgbClr val="002060"/>
                </a:solidFill>
                <a:latin typeface="Times New Roman" pitchFamily="18" charset="0"/>
                <a:cs typeface="Times New Roman" pitchFamily="18" charset="0"/>
              </a:rPr>
              <a:t>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(75%)</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1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(25%)</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0 бала (0%)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718588305"/>
              </p:ext>
            </p:extLst>
          </p:nvPr>
        </p:nvGraphicFramePr>
        <p:xfrm>
          <a:off x="107504" y="2564904"/>
          <a:ext cx="8856984" cy="41764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6355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448272"/>
          </a:xfrm>
        </p:spPr>
        <p:txBody>
          <a:bodyPr>
            <a:normAutofit/>
          </a:bodyPr>
          <a:lstStyle/>
          <a:p>
            <a:pPr algn="l"/>
            <a:r>
              <a:rPr lang="kk-KZ" sz="1400" b="1" i="1" dirty="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Балабақшаға жаңадан келген барлық  балалардың бейімделу қортындысы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Бейімделуден өткен бала саны: </a:t>
            </a:r>
            <a:r>
              <a:rPr lang="kk-KZ" sz="2000" b="1" i="1" dirty="0" smtClean="0">
                <a:solidFill>
                  <a:srgbClr val="FF0000"/>
                </a:solidFill>
                <a:latin typeface="Times New Roman" pitchFamily="18" charset="0"/>
                <a:cs typeface="Times New Roman" pitchFamily="18" charset="0"/>
              </a:rPr>
              <a:t>44</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a:solidFill>
                  <a:srgbClr val="FF0000"/>
                </a:solidFill>
                <a:latin typeface="Times New Roman" pitchFamily="18" charset="0"/>
                <a:cs typeface="Times New Roman" pitchFamily="18" charset="0"/>
              </a:rPr>
              <a:t>  </a:t>
            </a:r>
            <a:r>
              <a:rPr lang="kk-KZ" sz="2000" i="1" dirty="0" smtClean="0">
                <a:solidFill>
                  <a:srgbClr val="FF0000"/>
                </a:solidFill>
                <a:latin typeface="Times New Roman" pitchFamily="18" charset="0"/>
                <a:cs typeface="Times New Roman" pitchFamily="18" charset="0"/>
              </a:rPr>
              <a:t>39 бала (89%)</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smtClean="0">
                <a:solidFill>
                  <a:srgbClr val="002060"/>
                </a:solidFill>
                <a:latin typeface="Times New Roman" pitchFamily="18" charset="0"/>
                <a:cs typeface="Times New Roman" pitchFamily="18" charset="0"/>
              </a:rPr>
              <a:t>: </a:t>
            </a:r>
            <a:r>
              <a:rPr lang="kk-KZ" sz="2000" i="1" dirty="0" smtClean="0">
                <a:solidFill>
                  <a:srgbClr val="FF0000"/>
                </a:solidFill>
                <a:latin typeface="Times New Roman" pitchFamily="18" charset="0"/>
                <a:cs typeface="Times New Roman" pitchFamily="18" charset="0"/>
              </a:rPr>
              <a:t>5 бала (11%)</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FF0000"/>
                </a:solidFill>
                <a:latin typeface="Times New Roman" pitchFamily="18" charset="0"/>
                <a:cs typeface="Times New Roman" pitchFamily="18" charset="0"/>
              </a:rPr>
              <a:t>  </a:t>
            </a:r>
            <a:r>
              <a:rPr lang="kk-KZ" sz="2000" i="1" dirty="0" smtClean="0">
                <a:solidFill>
                  <a:srgbClr val="FF0000"/>
                </a:solidFill>
                <a:latin typeface="Times New Roman" pitchFamily="18" charset="0"/>
                <a:cs typeface="Times New Roman" pitchFamily="18" charset="0"/>
              </a:rPr>
              <a:t>0 бала (0%)</a:t>
            </a:r>
            <a:endParaRPr lang="ru-RU" sz="2000" dirty="0"/>
          </a:p>
        </p:txBody>
      </p:sp>
      <p:graphicFrame>
        <p:nvGraphicFramePr>
          <p:cNvPr id="4" name="Диаграмма 3"/>
          <p:cNvGraphicFramePr>
            <a:graphicFrameLocks/>
          </p:cNvGraphicFramePr>
          <p:nvPr>
            <p:extLst>
              <p:ext uri="{D42A27DB-BD31-4B8C-83A1-F6EECF244321}">
                <p14:modId xmlns:p14="http://schemas.microsoft.com/office/powerpoint/2010/main" val="4000111968"/>
              </p:ext>
            </p:extLst>
          </p:nvPr>
        </p:nvGraphicFramePr>
        <p:xfrm>
          <a:off x="107504" y="2348880"/>
          <a:ext cx="8856984" cy="43204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4394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664296"/>
          </a:xfrm>
        </p:spPr>
        <p:txBody>
          <a:bodyPr>
            <a:noAutofit/>
          </a:bodyPr>
          <a:lstStyle/>
          <a:p>
            <a:r>
              <a:rPr lang="kk-KZ" sz="2000" b="1" i="1" dirty="0">
                <a:solidFill>
                  <a:srgbClr val="002060"/>
                </a:solidFill>
                <a:latin typeface="Times New Roman" pitchFamily="18" charset="0"/>
                <a:cs typeface="Times New Roman" pitchFamily="18" charset="0"/>
              </a:rPr>
              <a:t>Нерв психикалық кернеуін анықтауға арналған сауалнама қорытындысы</a:t>
            </a:r>
            <a:r>
              <a:rPr lang="kk-KZ" sz="2000" b="1" i="1" dirty="0">
                <a:solidFill>
                  <a:srgbClr val="FF0000"/>
                </a:solidFill>
                <a:latin typeface="Times New Roman" pitchFamily="18" charset="0"/>
                <a:cs typeface="Times New Roman" pitchFamily="18" charset="0"/>
              </a:rPr>
              <a:t>.</a:t>
            </a:r>
            <a:r>
              <a:rPr lang="kk-KZ" sz="2000" b="1" i="1" dirty="0">
                <a:latin typeface="Times New Roman" pitchFamily="18" charset="0"/>
                <a:cs typeface="Times New Roman" pitchFamily="18" charset="0"/>
              </a:rPr>
              <a:t> </a:t>
            </a:r>
            <a:br>
              <a:rPr lang="kk-KZ" sz="2000" b="1" i="1" dirty="0">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a:t>
            </a:r>
            <a:r>
              <a:rPr lang="kk-KZ" sz="2000" b="1" i="1" dirty="0">
                <a:solidFill>
                  <a:srgbClr val="FF0000"/>
                </a:solidFill>
                <a:latin typeface="Times New Roman" pitchFamily="18" charset="0"/>
                <a:cs typeface="Times New Roman" pitchFamily="18" charset="0"/>
              </a:rPr>
              <a:t>2 </a:t>
            </a:r>
            <a:r>
              <a:rPr lang="kk-KZ" sz="2000" b="1" i="1" dirty="0" smtClean="0">
                <a:solidFill>
                  <a:srgbClr val="FF0000"/>
                </a:solidFill>
                <a:latin typeface="Times New Roman" pitchFamily="18" charset="0"/>
                <a:cs typeface="Times New Roman" pitchFamily="18" charset="0"/>
              </a:rPr>
              <a:t>кіші «</a:t>
            </a:r>
            <a:r>
              <a:rPr lang="kk-KZ" sz="2000" b="1" i="1" dirty="0">
                <a:solidFill>
                  <a:srgbClr val="FF0000"/>
                </a:solidFill>
                <a:latin typeface="Times New Roman" pitchFamily="18" charset="0"/>
                <a:cs typeface="Times New Roman" pitchFamily="18" charset="0"/>
              </a:rPr>
              <a:t>Жұлдыздар</a:t>
            </a:r>
            <a:r>
              <a:rPr lang="kk-KZ" sz="2000" b="1" i="1" dirty="0" smtClean="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тобы, </a:t>
            </a:r>
            <a:r>
              <a:rPr lang="kk-KZ" sz="2000" b="1" i="1" dirty="0" smtClean="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12 </a:t>
            </a:r>
            <a:r>
              <a:rPr lang="kk-KZ" sz="2000" b="1" i="1" dirty="0" smtClean="0">
                <a:solidFill>
                  <a:srgbClr val="FF0000"/>
                </a:solidFill>
                <a:latin typeface="Times New Roman" pitchFamily="18" charset="0"/>
                <a:cs typeface="Times New Roman" pitchFamily="18" charset="0"/>
              </a:rPr>
              <a:t>ортаңғы «</a:t>
            </a:r>
            <a:r>
              <a:rPr lang="kk-KZ" sz="2000" b="1" i="1" dirty="0">
                <a:solidFill>
                  <a:srgbClr val="FF0000"/>
                </a:solidFill>
                <a:latin typeface="Times New Roman" pitchFamily="18" charset="0"/>
                <a:cs typeface="Times New Roman" pitchFamily="18" charset="0"/>
              </a:rPr>
              <a:t>Құлыншақ</a:t>
            </a:r>
            <a:r>
              <a:rPr lang="kk-KZ" sz="2000" b="1" i="1" dirty="0" smtClean="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тобы, </a:t>
            </a:r>
            <a:r>
              <a:rPr lang="kk-KZ" sz="2000" b="1" i="1" dirty="0" smtClean="0">
                <a:solidFill>
                  <a:srgbClr val="FF0000"/>
                </a:solidFill>
                <a:latin typeface="Times New Roman" pitchFamily="18" charset="0"/>
                <a:cs typeface="Times New Roman" pitchFamily="18" charset="0"/>
              </a:rPr>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10</a:t>
            </a:r>
            <a:r>
              <a:rPr lang="kk-KZ" sz="2000" b="1" i="1" dirty="0" smtClean="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мектепалды даярлық «</a:t>
            </a:r>
            <a:r>
              <a:rPr lang="kk-KZ" sz="2000" b="1" i="1" dirty="0" smtClean="0">
                <a:solidFill>
                  <a:srgbClr val="FF0000"/>
                </a:solidFill>
                <a:latin typeface="Times New Roman" pitchFamily="18" charset="0"/>
                <a:cs typeface="Times New Roman" pitchFamily="18" charset="0"/>
              </a:rPr>
              <a:t>Гүлдер</a:t>
            </a:r>
            <a:r>
              <a:rPr lang="kk-KZ" sz="2000" b="1" i="1" smtClean="0">
                <a:solidFill>
                  <a:srgbClr val="FF0000"/>
                </a:solidFill>
                <a:latin typeface="Times New Roman" pitchFamily="18" charset="0"/>
                <a:cs typeface="Times New Roman" pitchFamily="18" charset="0"/>
              </a:rPr>
              <a:t>» </a:t>
            </a:r>
            <a:r>
              <a:rPr lang="kk-KZ" sz="2000" b="1" i="1" smtClean="0">
                <a:solidFill>
                  <a:srgbClr val="FF0000"/>
                </a:solidFill>
                <a:latin typeface="Times New Roman" pitchFamily="18" charset="0"/>
                <a:cs typeface="Times New Roman" pitchFamily="18" charset="0"/>
              </a:rPr>
              <a:t>тобы.</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32 </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100</a:t>
            </a:r>
            <a:r>
              <a:rPr lang="ru-RU" sz="2000" b="1" i="1" dirty="0" smtClean="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төменгі  деңгей  нерв  психикалық  кернеуі</a:t>
            </a:r>
            <a:br>
              <a:rPr lang="kk-KZ" sz="2000" b="1" i="1" dirty="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0 </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0%  </a:t>
            </a:r>
            <a:r>
              <a:rPr lang="kk-KZ" sz="2000" b="1" i="1" dirty="0">
                <a:solidFill>
                  <a:srgbClr val="002060"/>
                </a:solidFill>
                <a:latin typeface="Times New Roman" pitchFamily="18" charset="0"/>
                <a:cs typeface="Times New Roman" pitchFamily="18" charset="0"/>
              </a:rPr>
              <a:t>ортаңғы деңгей  нерв психикалық  кернеуі</a:t>
            </a:r>
            <a:br>
              <a:rPr lang="kk-KZ"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0 – 0% </a:t>
            </a:r>
            <a:r>
              <a:rPr lang="kk-KZ" sz="2000" b="1" i="1" dirty="0">
                <a:solidFill>
                  <a:srgbClr val="002060"/>
                </a:solidFill>
                <a:latin typeface="Times New Roman" pitchFamily="18" charset="0"/>
                <a:cs typeface="Times New Roman" pitchFamily="18" charset="0"/>
              </a:rPr>
              <a:t>жоғары  деңгей  нерв  психикалық  кернеуі</a:t>
            </a:r>
            <a:br>
              <a:rPr lang="kk-KZ" sz="2000" b="1" i="1" dirty="0">
                <a:solidFill>
                  <a:srgbClr val="002060"/>
                </a:solidFill>
                <a:latin typeface="Times New Roman" pitchFamily="18" charset="0"/>
                <a:cs typeface="Times New Roman" pitchFamily="18" charset="0"/>
              </a:rPr>
            </a:b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701200179"/>
              </p:ext>
            </p:extLst>
          </p:nvPr>
        </p:nvGraphicFramePr>
        <p:xfrm>
          <a:off x="179512" y="2708920"/>
          <a:ext cx="8784976" cy="40324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16432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4104456"/>
          </a:xfrm>
        </p:spPr>
        <p:txBody>
          <a:bodyPr>
            <a:normAutofit fontScale="90000"/>
          </a:bodyPr>
          <a:lstStyle/>
          <a:p>
            <a:r>
              <a:rPr lang="kk-KZ" sz="2400" b="1" i="1" dirty="0" smtClean="0">
                <a:solidFill>
                  <a:srgbClr val="FF0000"/>
                </a:solidFill>
                <a:latin typeface="Times New Roman" pitchFamily="18" charset="0"/>
                <a:cs typeface="Times New Roman" pitchFamily="18" charset="0"/>
              </a:rPr>
              <a:t>Д.Коннерс </a:t>
            </a:r>
            <a:r>
              <a:rPr lang="kk-KZ" sz="2400" b="1" i="1" dirty="0">
                <a:solidFill>
                  <a:srgbClr val="FF0000"/>
                </a:solidFill>
                <a:latin typeface="Times New Roman" pitchFamily="18" charset="0"/>
                <a:cs typeface="Times New Roman" pitchFamily="18" charset="0"/>
              </a:rPr>
              <a:t>бойынша баланың гипербелсенділігін анықтауға арналған сауалнама </a:t>
            </a:r>
            <a:r>
              <a:rPr lang="kk-KZ" sz="2400" b="1" i="1" dirty="0" smtClean="0">
                <a:solidFill>
                  <a:srgbClr val="FF0000"/>
                </a:solidFill>
                <a:latin typeface="Times New Roman" pitchFamily="18" charset="0"/>
                <a:cs typeface="Times New Roman" pitchFamily="18" charset="0"/>
              </a:rPr>
              <a:t>№5 «Солнышко»,  №6 «Бұлбұл»,  №11 «Көбелек» ересек  топтармен жүргізілді.</a:t>
            </a:r>
            <a:r>
              <a:rPr lang="kk-KZ" sz="2400" b="1" i="1" dirty="0">
                <a:solidFill>
                  <a:srgbClr val="002060"/>
                </a:solidFill>
                <a:latin typeface="Times New Roman" pitchFamily="18" charset="0"/>
                <a:cs typeface="Times New Roman" pitchFamily="18" charset="0"/>
              </a:rPr>
              <a:t> </a:t>
            </a:r>
            <a:r>
              <a:rPr lang="kk-KZ" sz="2400" b="1" i="1" dirty="0" smtClean="0">
                <a:solidFill>
                  <a:srgbClr val="002060"/>
                </a:solidFill>
                <a:latin typeface="Times New Roman" pitchFamily="18" charset="0"/>
                <a:cs typeface="Times New Roman" pitchFamily="18" charset="0"/>
              </a:rPr>
              <a:t/>
            </a:r>
            <a:br>
              <a:rPr lang="kk-KZ" sz="2400" b="1" i="1" dirty="0" smtClean="0">
                <a:solidFill>
                  <a:srgbClr val="002060"/>
                </a:solidFill>
                <a:latin typeface="Times New Roman" pitchFamily="18" charset="0"/>
                <a:cs typeface="Times New Roman" pitchFamily="18" charset="0"/>
              </a:rPr>
            </a:br>
            <a:r>
              <a:rPr lang="kk-KZ" sz="2400" b="1" i="1" dirty="0" smtClean="0">
                <a:solidFill>
                  <a:srgbClr val="002060"/>
                </a:solidFill>
                <a:latin typeface="Times New Roman" pitchFamily="18" charset="0"/>
                <a:cs typeface="Times New Roman" pitchFamily="18" charset="0"/>
              </a:rPr>
              <a:t>Балабақшаның </a:t>
            </a:r>
            <a:r>
              <a:rPr lang="kk-KZ" sz="2400" b="1" i="1" dirty="0">
                <a:solidFill>
                  <a:srgbClr val="002060"/>
                </a:solidFill>
                <a:latin typeface="Times New Roman" pitchFamily="18" charset="0"/>
                <a:cs typeface="Times New Roman" pitchFamily="18" charset="0"/>
              </a:rPr>
              <a:t>әрбір тобында өте белсенді балалар болады. Баланың шамадан тыс белсенділігі өзіне кері әсерін тигізеді, балалар қақтығысына итермелейді, кейде тіпті оқу </a:t>
            </a:r>
            <a:r>
              <a:rPr lang="ru-RU" sz="2400" b="1" i="1" dirty="0">
                <a:solidFill>
                  <a:srgbClr val="002060"/>
                </a:solidFill>
                <a:latin typeface="Times New Roman" pitchFamily="18" charset="0"/>
                <a:cs typeface="Times New Roman" pitchFamily="18" charset="0"/>
              </a:rPr>
              <a:t>– </a:t>
            </a:r>
            <a:r>
              <a:rPr lang="kk-KZ" sz="2400" b="1" i="1" dirty="0">
                <a:solidFill>
                  <a:srgbClr val="002060"/>
                </a:solidFill>
                <a:latin typeface="Times New Roman" pitchFamily="18" charset="0"/>
                <a:cs typeface="Times New Roman" pitchFamily="18" charset="0"/>
              </a:rPr>
              <a:t>тәрбие процесін бұзады.  Балаңызда гипербелсенділік белгілері бар ма екендігін анықтау  мақсатында  ата – аналарға сауалнама жүргізілді</a:t>
            </a:r>
            <a:r>
              <a:rPr lang="kk-KZ" sz="2400" b="1" i="1" dirty="0" smtClean="0">
                <a:solidFill>
                  <a:srgbClr val="002060"/>
                </a:solidFill>
                <a:latin typeface="Times New Roman" pitchFamily="18" charset="0"/>
                <a:cs typeface="Times New Roman" pitchFamily="18" charset="0"/>
              </a:rPr>
              <a:t>.</a:t>
            </a:r>
            <a:r>
              <a:rPr lang="kk-KZ" sz="2400" b="1" i="1" dirty="0" smtClean="0">
                <a:solidFill>
                  <a:srgbClr val="FF0000"/>
                </a:solidFill>
                <a:latin typeface="Times New Roman" pitchFamily="18" charset="0"/>
                <a:cs typeface="Times New Roman" pitchFamily="18" charset="0"/>
              </a:rPr>
              <a:t/>
            </a:r>
            <a:br>
              <a:rPr lang="kk-KZ" sz="2400" b="1" i="1" dirty="0" smtClean="0">
                <a:solidFill>
                  <a:srgbClr val="FF0000"/>
                </a:solidFill>
                <a:latin typeface="Times New Roman" pitchFamily="18" charset="0"/>
                <a:cs typeface="Times New Roman" pitchFamily="18" charset="0"/>
              </a:rPr>
            </a:br>
            <a:r>
              <a:rPr lang="kk-KZ" sz="2400" b="1" i="1" dirty="0" smtClean="0">
                <a:solidFill>
                  <a:srgbClr val="FF0000"/>
                </a:solidFill>
                <a:latin typeface="Times New Roman" pitchFamily="18" charset="0"/>
                <a:cs typeface="Times New Roman" pitchFamily="18" charset="0"/>
              </a:rPr>
              <a:t>Сауалнамаға  жауап  берген ата – аналар саны – 23</a:t>
            </a:r>
            <a:br>
              <a:rPr lang="kk-KZ" sz="2400" b="1" i="1" dirty="0" smtClean="0">
                <a:solidFill>
                  <a:srgbClr val="FF0000"/>
                </a:solidFill>
                <a:latin typeface="Times New Roman" pitchFamily="18" charset="0"/>
                <a:cs typeface="Times New Roman" pitchFamily="18" charset="0"/>
              </a:rPr>
            </a:br>
            <a:r>
              <a:rPr lang="kk-KZ" sz="2400" b="1" i="1" dirty="0" smtClean="0">
                <a:solidFill>
                  <a:srgbClr val="FF0000"/>
                </a:solidFill>
                <a:latin typeface="Times New Roman" pitchFamily="18" charset="0"/>
                <a:cs typeface="Times New Roman" pitchFamily="18" charset="0"/>
              </a:rPr>
              <a:t>1 – 15 ұпай  аралығында жинаған балалар – 23  </a:t>
            </a:r>
            <a:br>
              <a:rPr lang="kk-KZ" sz="2400" b="1" i="1" dirty="0" smtClean="0">
                <a:solidFill>
                  <a:srgbClr val="FF0000"/>
                </a:solidFill>
                <a:latin typeface="Times New Roman" pitchFamily="18" charset="0"/>
                <a:cs typeface="Times New Roman" pitchFamily="18" charset="0"/>
              </a:rPr>
            </a:br>
            <a:r>
              <a:rPr lang="kk-KZ" sz="2400" b="1" i="1" dirty="0" smtClean="0">
                <a:solidFill>
                  <a:srgbClr val="002060"/>
                </a:solidFill>
                <a:latin typeface="Times New Roman" pitchFamily="18" charset="0"/>
                <a:cs typeface="Times New Roman" pitchFamily="18" charset="0"/>
              </a:rPr>
              <a:t>Н</a:t>
            </a:r>
            <a:r>
              <a:rPr lang="ru-RU" sz="2400" b="1" i="1" dirty="0">
                <a:solidFill>
                  <a:srgbClr val="002060"/>
                </a:solidFill>
                <a:latin typeface="Times New Roman" pitchFamily="18" charset="0"/>
                <a:cs typeface="Times New Roman" pitchFamily="18" charset="0"/>
              </a:rPr>
              <a:t>евролог, нейропсихолог</a:t>
            </a:r>
            <a:r>
              <a:rPr lang="kk-KZ" sz="2400" b="1" i="1" dirty="0">
                <a:solidFill>
                  <a:srgbClr val="002060"/>
                </a:solidFill>
                <a:latin typeface="Times New Roman" pitchFamily="18" charset="0"/>
                <a:cs typeface="Times New Roman" pitchFamily="18" charset="0"/>
              </a:rPr>
              <a:t> мамандарының </a:t>
            </a:r>
            <a:r>
              <a:rPr lang="kk-KZ" sz="2400" b="1" i="1" dirty="0" smtClean="0">
                <a:solidFill>
                  <a:srgbClr val="002060"/>
                </a:solidFill>
                <a:latin typeface="Times New Roman" pitchFamily="18" charset="0"/>
                <a:cs typeface="Times New Roman" pitchFamily="18" charset="0"/>
              </a:rPr>
              <a:t/>
            </a:r>
            <a:br>
              <a:rPr lang="kk-KZ" sz="2400" b="1" i="1" dirty="0" smtClean="0">
                <a:solidFill>
                  <a:srgbClr val="002060"/>
                </a:solidFill>
                <a:latin typeface="Times New Roman" pitchFamily="18" charset="0"/>
                <a:cs typeface="Times New Roman" pitchFamily="18" charset="0"/>
              </a:rPr>
            </a:br>
            <a:r>
              <a:rPr lang="kk-KZ" sz="2400" b="1" i="1" dirty="0" smtClean="0">
                <a:solidFill>
                  <a:srgbClr val="002060"/>
                </a:solidFill>
                <a:latin typeface="Times New Roman" pitchFamily="18" charset="0"/>
                <a:cs typeface="Times New Roman" pitchFamily="18" charset="0"/>
              </a:rPr>
              <a:t>көмегіне </a:t>
            </a:r>
            <a:r>
              <a:rPr lang="kk-KZ" sz="2400" b="1" i="1" dirty="0">
                <a:solidFill>
                  <a:srgbClr val="002060"/>
                </a:solidFill>
                <a:latin typeface="Times New Roman" pitchFamily="18" charset="0"/>
                <a:cs typeface="Times New Roman" pitchFamily="18" charset="0"/>
              </a:rPr>
              <a:t>жүгінуге себеп </a:t>
            </a:r>
            <a:r>
              <a:rPr lang="kk-KZ" sz="2400" b="1" i="1" dirty="0" smtClean="0">
                <a:solidFill>
                  <a:srgbClr val="002060"/>
                </a:solidFill>
                <a:latin typeface="Times New Roman" pitchFamily="18" charset="0"/>
                <a:cs typeface="Times New Roman" pitchFamily="18" charset="0"/>
              </a:rPr>
              <a:t>жоқ.</a:t>
            </a:r>
            <a:r>
              <a:rPr lang="ru-RU" sz="2400" dirty="0"/>
              <a:t/>
            </a:r>
            <a:br>
              <a:rPr lang="ru-RU" sz="2400" dirty="0"/>
            </a:br>
            <a:endParaRPr lang="ru-RU" sz="2400" dirty="0">
              <a:solidFill>
                <a:srgbClr val="FF0000"/>
              </a:solidFill>
              <a:latin typeface="Times New Roman" pitchFamily="18" charset="0"/>
              <a:cs typeface="Times New Roman" pitchFamily="18" charset="0"/>
            </a:endParaRPr>
          </a:p>
        </p:txBody>
      </p:sp>
      <p:pic>
        <p:nvPicPr>
          <p:cNvPr id="1026" name="Picture 2" descr="Синдром СДВГ у детей что это такое и как лечи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077072"/>
            <a:ext cx="6096000"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117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624736"/>
          </a:xfrm>
        </p:spPr>
        <p:txBody>
          <a:bodyPr>
            <a:normAutofit fontScale="90000"/>
          </a:bodyPr>
          <a:lstStyle/>
          <a:p>
            <a:r>
              <a:rPr lang="kk-KZ" sz="2000" b="1" i="1" dirty="0">
                <a:latin typeface="Times New Roman" pitchFamily="18" charset="0"/>
                <a:cs typeface="Times New Roman" pitchFamily="18" charset="0"/>
              </a:rPr>
              <a:t>Балабақшаға жаңадан келген  балалардың бейімделу кезеңінің хаттамасы</a:t>
            </a:r>
            <a:br>
              <a:rPr lang="kk-KZ" sz="2000" b="1" i="1" dirty="0">
                <a:latin typeface="Times New Roman" pitchFamily="18" charset="0"/>
                <a:cs typeface="Times New Roman" pitchFamily="18" charset="0"/>
              </a:rPr>
            </a:b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kk-KZ" sz="2000" i="1" dirty="0">
                <a:latin typeface="Times New Roman" pitchFamily="18" charset="0"/>
                <a:cs typeface="Times New Roman" pitchFamily="18" charset="0"/>
              </a:rPr>
              <a:t>Баланы қабылдау бірқалыпты жүргізілді. Алғашқы күндері бала топта жарты күнге </a:t>
            </a:r>
            <a:r>
              <a:rPr lang="kk-KZ" sz="2000" i="1" dirty="0" smtClean="0">
                <a:latin typeface="Times New Roman" pitchFamily="18" charset="0"/>
                <a:cs typeface="Times New Roman" pitchFamily="18" charset="0"/>
              </a:rPr>
              <a:t>қалдырылды</a:t>
            </a:r>
            <a:r>
              <a:rPr lang="kk-KZ" sz="2000" i="1" dirty="0">
                <a:latin typeface="Times New Roman" pitchFamily="18" charset="0"/>
                <a:cs typeface="Times New Roman" pitchFamily="18" charset="0"/>
              </a:rPr>
              <a:t>, содан соң баланың жеке басының ерекшелігіне қарай уақытты </a:t>
            </a:r>
            <a:r>
              <a:rPr lang="kk-KZ" sz="2000" i="1" dirty="0" smtClean="0">
                <a:latin typeface="Times New Roman" pitchFamily="18" charset="0"/>
                <a:cs typeface="Times New Roman" pitchFamily="18" charset="0"/>
              </a:rPr>
              <a:t>ұзартылды</a:t>
            </a:r>
            <a:r>
              <a:rPr lang="kk-KZ" sz="2000" i="1" dirty="0">
                <a:latin typeface="Times New Roman" pitchFamily="18" charset="0"/>
                <a:cs typeface="Times New Roman" pitchFamily="18" charset="0"/>
              </a:rPr>
              <a:t>. Әрбір балаға бейімделу бетшелері ашылды. Онда баланың тәбеті, ұйқысы, айналасындағыларымен қарым – қатынасы, жеке басының ерекшеліктері туралы жазылып отырылды.                                                                                                                                                   Балалардың  </a:t>
            </a:r>
            <a:r>
              <a:rPr lang="kk-KZ" sz="2000" i="1" dirty="0" smtClean="0">
                <a:latin typeface="Times New Roman" pitchFamily="18" charset="0"/>
                <a:cs typeface="Times New Roman" pitchFamily="18" charset="0"/>
              </a:rPr>
              <a:t>89% </a:t>
            </a:r>
            <a:r>
              <a:rPr lang="kk-KZ" sz="2000" i="1" dirty="0">
                <a:latin typeface="Times New Roman" pitchFamily="18" charset="0"/>
                <a:cs typeface="Times New Roman" pitchFamily="18" charset="0"/>
              </a:rPr>
              <a:t>пайызы 7 – 10 күн ішінде жеңіл бейімделіп кетті. Алғашқыда аздап ұйқының, тәбеттің бұзылуы байқалды. Балалар алғашқыда баяу қимылдап, жылап, ата – анасын іздеп, жаңа ортаға үйрене алмады. Бірақ бір аптадан соң олардың жаңа ортаға, педагог қызметкерлерге көзқарасы өзгеріп, эмоционалдық жағдайлары жақсарды. </a:t>
            </a:r>
            <a:r>
              <a:rPr lang="kk-KZ" sz="2000" i="1" dirty="0" smtClean="0">
                <a:latin typeface="Times New Roman" pitchFamily="18" charset="0"/>
                <a:cs typeface="Times New Roman" pitchFamily="18" charset="0"/>
              </a:rPr>
              <a:t/>
            </a:r>
            <a:br>
              <a:rPr lang="kk-KZ" sz="2000" i="1" dirty="0" smtClean="0">
                <a:latin typeface="Times New Roman" pitchFamily="18" charset="0"/>
                <a:cs typeface="Times New Roman" pitchFamily="18" charset="0"/>
              </a:rPr>
            </a:br>
            <a:r>
              <a:rPr lang="kk-KZ" sz="2000" i="1" dirty="0" smtClean="0">
                <a:latin typeface="Times New Roman" pitchFamily="18" charset="0"/>
                <a:cs typeface="Times New Roman" pitchFamily="18" charset="0"/>
              </a:rPr>
              <a:t>Балалардың </a:t>
            </a:r>
            <a:r>
              <a:rPr lang="kk-KZ" sz="2000" i="1" dirty="0">
                <a:latin typeface="Times New Roman" pitchFamily="18" charset="0"/>
                <a:cs typeface="Times New Roman" pitchFamily="18" charset="0"/>
              </a:rPr>
              <a:t>11% пайызы орташа бейімделді. Бейімделу  процесі  2 аптадан </a:t>
            </a:r>
            <a:r>
              <a:rPr lang="kk-KZ" sz="2000" i="1" dirty="0" smtClean="0">
                <a:latin typeface="Times New Roman" pitchFamily="18" charset="0"/>
                <a:cs typeface="Times New Roman" pitchFamily="18" charset="0"/>
              </a:rPr>
              <a:t>1 </a:t>
            </a:r>
            <a:r>
              <a:rPr lang="kk-KZ" sz="2000" i="1" dirty="0">
                <a:latin typeface="Times New Roman" pitchFamily="18" charset="0"/>
                <a:cs typeface="Times New Roman" pitchFamily="18" charset="0"/>
              </a:rPr>
              <a:t>айға дейін созылды. Олар жиі жылап, аналарын іздеп, үйге тезірек кетуді қалады. Балабақшаға келгенмен, ата – анасын жібергісі келмей, артынан жылап қалатын болды. Тамаққа тәбеті болмай, ұйқысы бұзылып, сөйлеу қабілеті төмендеп, ауруға бейім болды. Үйден алып келген ойыншықтарын қолынан тастамай, балабақшадағы ортақ нәрселерге бейімделмей жүрді. Кей уақыттарда бұл балаларды тәрбиешілер алдына алып, жұбатып, ойнатып, жігерлендіріп отыруға мәжбүр болды. Алайда 2 – 3 аптадан кейін балалар ортаға бейімделіп, өздерінің топтарына, тәрбиешілеріне үйреніп кетті.                                                                </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endParaRPr lang="ru-RU" sz="2000" dirty="0"/>
          </a:p>
        </p:txBody>
      </p:sp>
    </p:spTree>
    <p:extLst>
      <p:ext uri="{BB962C8B-B14F-4D97-AF65-F5344CB8AC3E}">
        <p14:creationId xmlns:p14="http://schemas.microsoft.com/office/powerpoint/2010/main" val="34249170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624736"/>
          </a:xfrm>
        </p:spPr>
        <p:txBody>
          <a:bodyPr>
            <a:noAutofit/>
          </a:bodyPr>
          <a:lstStyle/>
          <a:p>
            <a:r>
              <a:rPr lang="kk-KZ" sz="2000" i="1" dirty="0">
                <a:latin typeface="Times New Roman" pitchFamily="18" charset="0"/>
                <a:cs typeface="Times New Roman" pitchFamily="18" charset="0"/>
              </a:rPr>
              <a:t>А</a:t>
            </a:r>
            <a:r>
              <a:rPr lang="kk-KZ" sz="2000" i="1" dirty="0" smtClean="0">
                <a:latin typeface="Times New Roman" pitchFamily="18" charset="0"/>
                <a:cs typeface="Times New Roman" pitchFamily="18" charset="0"/>
              </a:rPr>
              <a:t>уыр бейімделген  балалар болмады. </a:t>
            </a:r>
            <a:br>
              <a:rPr lang="kk-KZ" sz="2000" i="1" dirty="0" smtClean="0">
                <a:latin typeface="Times New Roman" pitchFamily="18" charset="0"/>
                <a:cs typeface="Times New Roman" pitchFamily="18" charset="0"/>
              </a:rPr>
            </a:br>
            <a:r>
              <a:rPr lang="kk-KZ" sz="2000" i="1" dirty="0" smtClean="0">
                <a:latin typeface="Times New Roman" pitchFamily="18" charset="0"/>
                <a:cs typeface="Times New Roman" pitchFamily="18" charset="0"/>
              </a:rPr>
              <a:t>Жалпы </a:t>
            </a:r>
            <a:r>
              <a:rPr lang="kk-KZ" sz="2000" i="1" dirty="0">
                <a:latin typeface="Times New Roman" pitchFamily="18" charset="0"/>
                <a:cs typeface="Times New Roman" pitchFamily="18" charset="0"/>
              </a:rPr>
              <a:t>алғанда бейімделу процесі ойдағыдай өтуде. Балалар өздерін жаңа ортада жақсы сезінуде, бір – бірімен, үлкендермен жақсы қарым – қатынас жасайды, жақсы тамақтанып, уақытымен ұйықтайды, ата – аналары  кетерде жыламай қалады. Мұның бәрі балаларды балабақшаға бейімдеу жұмыстарының жақсы жүргізілген нәтижесі. Ата – аналарға «Баланың балабақшаға бейімделуі», «Баланы балабақшаға қалай  дайындаймыз?»  тақырыптарында кеңестер </a:t>
            </a:r>
            <a:r>
              <a:rPr lang="kk-KZ" sz="2000" i="1" dirty="0" smtClean="0">
                <a:latin typeface="Times New Roman" pitchFamily="18" charset="0"/>
                <a:cs typeface="Times New Roman" pitchFamily="18" charset="0"/>
              </a:rPr>
              <a:t>жүргізілді. </a:t>
            </a:r>
            <a:r>
              <a:rPr lang="kk-KZ" sz="2000" i="1" dirty="0">
                <a:latin typeface="Times New Roman" pitchFamily="18" charset="0"/>
                <a:cs typeface="Times New Roman" pitchFamily="18" charset="0"/>
              </a:rPr>
              <a:t>«Қоян бақшаға барды» авторы: логопед, педагог ғылымынын кандидаты </a:t>
            </a:r>
            <a:r>
              <a:rPr lang="kk-KZ" sz="2000" i="1" dirty="0" smtClean="0">
                <a:latin typeface="Times New Roman" pitchFamily="18" charset="0"/>
                <a:cs typeface="Times New Roman" pitchFamily="18" charset="0"/>
              </a:rPr>
              <a:t>О.Е.Громованын кітапшасы жасақталып берілді, сауалнамалар жүргізілді.</a:t>
            </a:r>
            <a:r>
              <a:rPr lang="ru-RU" sz="2000" i="1" dirty="0">
                <a:latin typeface="Times New Roman" pitchFamily="18" charset="0"/>
                <a:cs typeface="Times New Roman" pitchFamily="18" charset="0"/>
              </a:rPr>
              <a:t/>
            </a:r>
            <a:br>
              <a:rPr lang="ru-RU" sz="2000" i="1" dirty="0">
                <a:latin typeface="Times New Roman" pitchFamily="18" charset="0"/>
                <a:cs typeface="Times New Roman" pitchFamily="18" charset="0"/>
              </a:rPr>
            </a:br>
            <a:r>
              <a:rPr lang="ru-RU" sz="2000" i="1" dirty="0">
                <a:solidFill>
                  <a:srgbClr val="002060"/>
                </a:solidFill>
                <a:latin typeface="Times New Roman" pitchFamily="18" charset="0"/>
                <a:cs typeface="Times New Roman" pitchFamily="18" charset="0"/>
              </a:rPr>
              <a:t/>
            </a:r>
            <a:br>
              <a:rPr lang="ru-RU" sz="2000" i="1" dirty="0">
                <a:solidFill>
                  <a:srgbClr val="002060"/>
                </a:solidFill>
                <a:latin typeface="Times New Roman" pitchFamily="18" charset="0"/>
                <a:cs typeface="Times New Roman" pitchFamily="18" charset="0"/>
              </a:rPr>
            </a:br>
            <a:endParaRPr lang="ru-RU" sz="2000" i="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70247963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143</Words>
  <Application>Microsoft Office PowerPoint</Application>
  <PresentationFormat>Экран (4:3)</PresentationFormat>
  <Paragraphs>23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Ата – анаға арналған сауалнама:  «Балаңыз балабақшаға дайын ба?»    </vt:lpstr>
      <vt:lpstr> №2 “ Жұлдыздар” кіші топ  Сауалнамаға жауап берген ата – аналар – 19  16 ата – ана – 40 – 55 ұпай – балабақшаға келуге дайын – 84%  3 ата – ана – 24 – 39 ұпай – шартты дайын – 16%  0 ата – ана – 23 –16 ұпай  – дайын емес – 0%    № 3 “Гүлдер” мектепалды топ  Сауалнамаға жауап берген ата – аналар – 3 3 ата – ана – 40 – 55 ұпай – балабақшаға келуге дайын – 100% 0 ата – ана – 24 – 39 ұпай – шартты дайын – 0%   0 ата – ана – 23 –16 ұпай  – дайын емес – 0%  № 12 “Құлыншақ” ортаңғы топ  Сауалнамаға жауап берген ата – аналар – 10 10 ата – ана – 40 – 55 ұпай – балабақшаға келуге дайын – 100% 0 ата – ана – 24 – 39 ұпай – шартты дайын – 0%   0 ата – ана – 23 –16 ұпай  – дайын емес – 0%  </vt:lpstr>
      <vt:lpstr>Сауалнамаға жауап берген ата – аналар – 32       29 ата – ана – 40 – 55 ұпай – балабақшаға келуге дайын – 91%  3 ата – ана – 24 – 39 ұпай – шартты дайын – 9 % 0 ата – ана – 16 – 23 ұпай – дайын емес – 0%                                               </vt:lpstr>
      <vt:lpstr>Балабақшаға жаңадан келген  балалардың бейімделу кезеңінің хаттамасы </vt:lpstr>
      <vt:lpstr>Балабақшаға жаңадан келген  балалардың бейімделу кезеңінің хаттамасы   1.Тобы:  №2 кіші «Жұлдыздар»  тобы 2.Тәрбиешісі: Бөкенбай Акбота Мэлсқызы 3. Бейімделуден өткен бала саны: 22 бала Жеңіл бейімделу: 18 бала (82%) Орташа бейімделу: 4 бала (18%)  Ауыр бейімделу: 0 бала (0%)   </vt:lpstr>
      <vt:lpstr>Балабақшаға жаңадан келген  балалардың бейімделу кезеңінің хаттамасы   1.Тобы:  №12 ортаңғы «Құлыншақ» тобы 2.Тәрбиешісі: Әлімжанова Нүргүл Муратқызы 3. Бейімделуден өткен бала саны: 13 бала Жеңіл бейімделу: 13 бала (100%) Орташа бейімделу: 0 бала (0%)  Ауыр бейімделу: 0 бала (0%)  </vt:lpstr>
      <vt:lpstr>Балабақшаға жаңадан келген  балалардың бейімделу кезеңінің хаттамасы   1.Тобы:  № 10 мектепалды даярлық «Гүлдер» тобы 2.Тәрбиешісі:  Мырзағали Сағадат Саматқызы 3. Бейімделуден өткен бала саны: 4 бала Жеңіл бейімделу: 3 бала (75%) Орташа бейімделу: 1 бала (25%)  Ауыр бейімделу: 0 бала (0%)  </vt:lpstr>
      <vt:lpstr> Балабақшаға жаңадан келген барлық  балалардың бейімделу қортындысы   Бейімделуден өткен бала саны: 44 Жеңіл бейімделу:   39 бала (89%) Орташа бейімделу: 5 бала (11%) Ауыр бейімделу:   0 бала (0%)</vt:lpstr>
      <vt:lpstr>Нерв психикалық кернеуін анықтауға арналған сауалнама қорытындысы.  №2 кіші «Жұлдыздар» тобы, № 12 ортаңғы «Құлыншақ» тобы,  № 10 мектепалды даярлық «Гүлдер» тобы. 32 – 100%  төменгі  деңгей  нерв  психикалық  кернеуі 0 – 0%  ортаңғы деңгей  нерв психикалық  кернеуі 0 – 0% жоғары  деңгей  нерв  психикалық  кернеуі </vt:lpstr>
      <vt:lpstr>Д.Коннерс бойынша баланың гипербелсенділігін анықтауға арналған сауалнама №5 «Солнышко»,  №6 «Бұлбұл»,  №11 «Көбелек» ересек  топтармен жүргізілді.  Балабақшаның әрбір тобында өте белсенді балалар болады. Баланың шамадан тыс белсенділігі өзіне кері әсерін тигізеді, балалар қақтығысына итермелейді, кейде тіпті оқу – тәрбие процесін бұзады.  Балаңызда гипербелсенділік белгілері бар ма екендігін анықтау  мақсатында  ата – аналарға сауалнама жүргізілді. Сауалнамаға  жауап  берген ата – аналар саны – 23 1 – 15 ұпай  аралығында жинаған балалар – 23   Невролог, нейропсихолог мамандарының  көмегіне жүгінуге себеп жоқ. </vt:lpstr>
      <vt:lpstr>Балабақшаға жаңадан келген  балалардың бейімделу кезеңінің хаттамасы  Баланы қабылдау бірқалыпты жүргізілді. Алғашқы күндері бала топта жарты күнге қалдырылды, содан соң баланың жеке басының ерекшелігіне қарай уақытты ұзартылды. Әрбір балаға бейімделу бетшелері ашылды. Онда баланың тәбеті, ұйқысы, айналасындағыларымен қарым – қатынасы, жеке басының ерекшеліктері туралы жазылып отырылды.                                                                                                                                                   Балалардың  89% пайызы 7 – 10 күн ішінде жеңіл бейімделіп кетті. Алғашқыда аздап ұйқының, тәбеттің бұзылуы байқалды. Балалар алғашқыда баяу қимылдап, жылап, ата – анасын іздеп, жаңа ортаға үйрене алмады. Бірақ бір аптадан соң олардың жаңа ортаға, педагог қызметкерлерге көзқарасы өзгеріп, эмоционалдық жағдайлары жақсарды.  Балалардың 11% пайызы орташа бейімделді. Бейімделу  процесі  2 аптадан 1 айға дейін созылды. Олар жиі жылап, аналарын іздеп, үйге тезірек кетуді қалады. Балабақшаға келгенмен, ата – анасын жібергісі келмей, артынан жылап қалатын болды. Тамаққа тәбеті болмай, ұйқысы бұзылып, сөйлеу қабілеті төмендеп, ауруға бейім болды. Үйден алып келген ойыншықтарын қолынан тастамай, балабақшадағы ортақ нәрселерге бейімделмей жүрді. Кей уақыттарда бұл балаларды тәрбиешілер алдына алып, жұбатып, ойнатып, жігерлендіріп отыруға мәжбүр болды. Алайда 2 – 3 аптадан кейін балалар ортаға бейімделіп, өздерінің топтарына, тәрбиешілеріне үйреніп кетті.                                                                 </vt:lpstr>
      <vt:lpstr>Ауыр бейімделген  балалар болмады.  Жалпы алғанда бейімделу процесі ойдағыдай өтуде. Балалар өздерін жаңа ортада жақсы сезінуде, бір – бірімен, үлкендермен жақсы қарым – қатынас жасайды, жақсы тамақтанып, уақытымен ұйықтайды, ата – аналары  кетерде жыламай қалады. Мұның бәрі балаларды балабақшаға бейімдеу жұмыстарының жақсы жүргізілген нәтижесі. Ата – аналарға «Баланың балабақшаға бейімделуі», «Баланы балабақшаға қалай  дайындаймыз?»  тақырыптарында кеңестер жүргізілді. «Қоян бақшаға барды» авторы: логопед, педагог ғылымынын кандидаты О.Е.Громованын кітапшасы жасақталып берілді, сауалнамалар жүргізілді.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Ата – анаға арналған сауалнама:  «Балаңыз балабақшаға дайын ба?»    </dc:title>
  <dc:creator>hpPav</dc:creator>
  <cp:lastModifiedBy>Пользователь Windows</cp:lastModifiedBy>
  <cp:revision>34</cp:revision>
  <dcterms:created xsi:type="dcterms:W3CDTF">2020-10-28T05:50:27Z</dcterms:created>
  <dcterms:modified xsi:type="dcterms:W3CDTF">2020-11-19T08:55:11Z</dcterms:modified>
</cp:coreProperties>
</file>