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6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2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448709555687573E-2"/>
          <c:y val="0.14356518866324794"/>
          <c:w val="0.87645771222848512"/>
          <c:h val="0.85643481133675203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66FF"/>
              </a:solidFill>
            </c:spPr>
          </c:dPt>
          <c:dPt>
            <c:idx val="2"/>
            <c:bubble3D val="0"/>
            <c:spPr>
              <a:solidFill>
                <a:srgbClr val="00FFFF"/>
              </a:solidFill>
            </c:spPr>
          </c:dPt>
          <c:dPt>
            <c:idx val="3"/>
            <c:bubble3D val="0"/>
            <c:spPr>
              <a:solidFill>
                <a:srgbClr val="66FF33"/>
              </a:solidFill>
            </c:spPr>
          </c:dPt>
          <c:dPt>
            <c:idx val="4"/>
            <c:bubble3D val="0"/>
            <c:spPr>
              <a:solidFill>
                <a:srgbClr val="7030A0"/>
              </a:solidFill>
            </c:spPr>
          </c:dPt>
          <c:dPt>
            <c:idx val="5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6"/>
            <c:bubble3D val="0"/>
            <c:explosion val="26"/>
            <c:spPr>
              <a:solidFill>
                <a:srgbClr val="FF0000"/>
              </a:solidFill>
            </c:spPr>
          </c:dPt>
          <c:dPt>
            <c:idx val="7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7.8039538306579337E-2"/>
                  <c:y val="-1.8565188663247932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Шығармашылық қабілеттілік </a:t>
                    </a:r>
                  </a:p>
                  <a:p>
                    <a:r>
                      <a:rPr lang="ru-RU" sz="1600" dirty="0" smtClean="0">
                        <a:solidFill>
                          <a:srgbClr val="FF0000"/>
                        </a:solidFill>
                      </a:rPr>
                      <a:t>12%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2667210530326749E-2"/>
                  <c:y val="-5.6509072091405051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Жұмысқа  </a:t>
                    </a:r>
                    <a:r>
                      <a:rPr lang="ru-RU" dirty="0" smtClean="0"/>
                      <a:t>қабілеттілік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13%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/>
                      <a:t>Орындаушылық  </a:t>
                    </a:r>
                    <a:r>
                      <a:rPr lang="ru-RU" dirty="0" smtClean="0"/>
                      <a:t>қабілеті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12%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/>
                      <a:t>Қарым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қатынасқа  тез  түсе  </a:t>
                    </a:r>
                    <a:r>
                      <a:rPr lang="ru-RU" dirty="0" smtClean="0"/>
                      <a:t>алу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15%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3761974105723784E-2"/>
                  <c:y val="-1.1652396809711201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Тез  </a:t>
                    </a:r>
                    <a:r>
                      <a:rPr lang="ru-RU" dirty="0" smtClean="0"/>
                      <a:t>бейімделгіш 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13%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0757798031623667"/>
                  <c:y val="-0.1320582435284968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Өз  күшіне  сене  </a:t>
                    </a:r>
                    <a:r>
                      <a:rPr lang="ru-RU" dirty="0" smtClean="0"/>
                      <a:t>білу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12%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0896401777212999E-3"/>
                  <c:y val="-4.7171476561083857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Өзін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 </a:t>
                    </a:r>
                    <a:r>
                      <a:rPr lang="ru-RU" dirty="0" smtClean="0"/>
                      <a:t>өзі  </a:t>
                    </a:r>
                    <a:r>
                      <a:rPr lang="ru-RU" dirty="0"/>
                      <a:t>басқара  </a:t>
                    </a:r>
                    <a:r>
                      <a:rPr lang="ru-RU" dirty="0" smtClean="0"/>
                      <a:t>білу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13%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8800941309551462E-2"/>
                  <c:y val="-5.5585563592349389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Шындық  </a:t>
                    </a:r>
                    <a:r>
                      <a:rPr lang="ru-RU" dirty="0" smtClean="0"/>
                      <a:t>коэффициенті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10%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Лист314!$A$1:$A$8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Лист314!$B$1:$B$8</c:f>
              <c:numCache>
                <c:formatCode>General</c:formatCode>
                <c:ptCount val="8"/>
                <c:pt idx="0">
                  <c:v>9</c:v>
                </c:pt>
                <c:pt idx="1">
                  <c:v>10</c:v>
                </c:pt>
                <c:pt idx="2">
                  <c:v>9</c:v>
                </c:pt>
                <c:pt idx="3">
                  <c:v>12</c:v>
                </c:pt>
                <c:pt idx="4">
                  <c:v>10</c:v>
                </c:pt>
                <c:pt idx="5">
                  <c:v>9</c:v>
                </c:pt>
                <c:pt idx="6">
                  <c:v>10</c:v>
                </c:pt>
                <c:pt idx="7">
                  <c:v>8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6836949810676768E-2"/>
          <c:y val="0.14266776995918201"/>
          <c:w val="0.8431957013883703"/>
          <c:h val="0.824608953983467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9900FF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FF66FF"/>
              </a:solidFill>
            </c:spPr>
          </c:dPt>
          <c:dPt>
            <c:idx val="3"/>
            <c:bubble3D val="0"/>
            <c:spPr>
              <a:solidFill>
                <a:srgbClr val="00B050"/>
              </a:solidFill>
            </c:spPr>
          </c:dPt>
          <c:dPt>
            <c:idx val="4"/>
            <c:bubble3D val="0"/>
            <c:spPr>
              <a:solidFill>
                <a:srgbClr val="00FFFF"/>
              </a:solidFill>
            </c:spPr>
          </c:dPt>
          <c:dPt>
            <c:idx val="5"/>
            <c:bubble3D val="0"/>
            <c:spPr>
              <a:solidFill>
                <a:srgbClr val="FF0066"/>
              </a:solidFill>
            </c:spPr>
          </c:dPt>
          <c:dPt>
            <c:idx val="6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7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-1.2659567880435872E-2"/>
                  <c:y val="-4.891465883300123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Шығармашылық  қабілеттілік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8%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Жұмысқа  </a:t>
                    </a:r>
                    <a:r>
                      <a:rPr lang="ru-RU" dirty="0" smtClean="0"/>
                      <a:t>қабілеттілік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21%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2124722936067213"/>
                  <c:y val="-0.17969197506193396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Орындаушылық  </a:t>
                    </a:r>
                    <a:r>
                      <a:rPr lang="ru-RU" dirty="0" smtClean="0"/>
                      <a:t>қабілеті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10%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3840493132821308"/>
                  <c:y val="-0.25134671183721291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Қарым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 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қатынасқа  тез  түсе  </a:t>
                    </a:r>
                    <a:r>
                      <a:rPr lang="ru-RU" dirty="0" smtClean="0"/>
                      <a:t>алу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13%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/>
                      <a:t>Тез  </a:t>
                    </a:r>
                    <a:r>
                      <a:rPr lang="ru-RU" dirty="0" smtClean="0"/>
                      <a:t>бейімделгіш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11%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Өз  күшіне  сене  </a:t>
                    </a:r>
                    <a:r>
                      <a:rPr lang="ru-RU" dirty="0" smtClean="0"/>
                      <a:t>білу </a:t>
                    </a:r>
                  </a:p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13%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4060755544465917"/>
                  <c:y val="3.36248714067845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Өзін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 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өзі  басқара  </a:t>
                    </a:r>
                    <a:r>
                      <a:rPr lang="ru-RU" dirty="0" smtClean="0"/>
                      <a:t>білу </a:t>
                    </a:r>
                  </a:p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15%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6746147058341421E-2"/>
                  <c:y val="-2.1840105789111455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Шындық  </a:t>
                    </a:r>
                    <a:r>
                      <a:rPr lang="ru-RU" dirty="0" smtClean="0"/>
                      <a:t>коэффициенті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9%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Лист324!$A$1:$A$8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Лист324!$B$1:$B$8</c:f>
              <c:numCache>
                <c:formatCode>General</c:formatCode>
                <c:ptCount val="8"/>
                <c:pt idx="0">
                  <c:v>4</c:v>
                </c:pt>
                <c:pt idx="1">
                  <c:v>11</c:v>
                </c:pt>
                <c:pt idx="2">
                  <c:v>5</c:v>
                </c:pt>
                <c:pt idx="3">
                  <c:v>7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5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293449179599353E-2"/>
          <c:y val="0.1517468131157679"/>
          <c:w val="0.8431957013883703"/>
          <c:h val="0.8259142527863276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explosion val="26"/>
            <c:spPr>
              <a:solidFill>
                <a:srgbClr val="66FF33"/>
              </a:solidFill>
            </c:spPr>
          </c:dPt>
          <c:dPt>
            <c:idx val="3"/>
            <c:bubble3D val="0"/>
            <c:spPr>
              <a:solidFill>
                <a:srgbClr val="00FFFF"/>
              </a:solidFill>
            </c:spPr>
          </c:dPt>
          <c:dPt>
            <c:idx val="4"/>
            <c:bubble3D val="0"/>
            <c:spPr>
              <a:solidFill>
                <a:srgbClr val="FF0066"/>
              </a:solidFill>
            </c:spPr>
          </c:dPt>
          <c:dPt>
            <c:idx val="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explosion val="32"/>
            <c:spPr>
              <a:solidFill>
                <a:srgbClr val="66FF33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4.3353789469658198E-2"/>
                  <c:y val="-7.148195387274949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Шығармашылық  қабілеттілік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13%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Жұмысқа  </a:t>
                    </a:r>
                    <a:r>
                      <a:rPr lang="ru-RU" dirty="0" smtClean="0"/>
                      <a:t>қабілеттілік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21%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543842578511313"/>
                  <c:y val="-0.21705351997863698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Орындаушылық  </a:t>
                    </a:r>
                    <a:r>
                      <a:rPr lang="ru-RU" dirty="0" smtClean="0"/>
                      <a:t>қабілеттілік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17%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380245091164734"/>
                  <c:y val="-0.24614183215977278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Қарым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қатынасқа  тез  түсе  </a:t>
                    </a:r>
                    <a:r>
                      <a:rPr lang="ru-RU" dirty="0" smtClean="0"/>
                      <a:t>алу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10%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/>
                      <a:t>Тез  </a:t>
                    </a:r>
                    <a:r>
                      <a:rPr lang="ru-RU" dirty="0" smtClean="0"/>
                      <a:t>бейімделгіш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6%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Өз  күшіне  сене  білу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17%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/>
                      <a:t>Өзін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 </a:t>
                    </a:r>
                    <a:r>
                      <a:rPr lang="ru-RU" dirty="0" smtClean="0"/>
                      <a:t>өзі  </a:t>
                    </a:r>
                    <a:r>
                      <a:rPr lang="ru-RU" dirty="0"/>
                      <a:t>басқара  </a:t>
                    </a:r>
                    <a:r>
                      <a:rPr lang="ru-RU" dirty="0" smtClean="0"/>
                      <a:t>білу </a:t>
                    </a:r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8%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9993131455339201E-2"/>
                  <c:y val="-4.9014947084369861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Шындық  </a:t>
                    </a:r>
                    <a:r>
                      <a:rPr lang="ru-RU" dirty="0" smtClean="0"/>
                      <a:t>коэффициенті </a:t>
                    </a:r>
                  </a:p>
                  <a:p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8%</a:t>
                    </a:r>
                    <a:endParaRPr lang="ru-RU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Лист325!$A$1:$A$8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Лист325!$B$1:$B$8</c:f>
              <c:numCache>
                <c:formatCode>General</c:formatCode>
                <c:ptCount val="8"/>
                <c:pt idx="0">
                  <c:v>6</c:v>
                </c:pt>
                <c:pt idx="1">
                  <c:v>10</c:v>
                </c:pt>
                <c:pt idx="2">
                  <c:v>8</c:v>
                </c:pt>
                <c:pt idx="3">
                  <c:v>5</c:v>
                </c:pt>
                <c:pt idx="4">
                  <c:v>3</c:v>
                </c:pt>
                <c:pt idx="5">
                  <c:v>8</c:v>
                </c:pt>
                <c:pt idx="6">
                  <c:v>4</c:v>
                </c:pt>
                <c:pt idx="7">
                  <c:v>4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448709555687573E-2"/>
          <c:y val="0.13937892228498827"/>
          <c:w val="0.84293297071675233"/>
          <c:h val="0.82525481499206643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rgbClr val="9900FF"/>
              </a:solidFill>
            </c:spPr>
          </c:dPt>
          <c:dPt>
            <c:idx val="2"/>
            <c:bubble3D val="0"/>
            <c:spPr>
              <a:solidFill>
                <a:srgbClr val="00FFFF"/>
              </a:solidFill>
            </c:spPr>
          </c:dPt>
          <c:dPt>
            <c:idx val="3"/>
            <c:bubble3D val="0"/>
            <c:spPr>
              <a:solidFill>
                <a:srgbClr val="66FF33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dPt>
            <c:idx val="5"/>
            <c:bubble3D val="0"/>
            <c:spPr>
              <a:solidFill>
                <a:srgbClr val="0070C0"/>
              </a:solidFill>
            </c:spPr>
          </c:dPt>
          <c:dPt>
            <c:idx val="6"/>
            <c:bubble3D val="0"/>
            <c:spPr>
              <a:solidFill>
                <a:srgbClr val="00B050"/>
              </a:solidFill>
            </c:spPr>
          </c:dPt>
          <c:dPt>
            <c:idx val="7"/>
            <c:bubble3D val="0"/>
            <c:spPr>
              <a:solidFill>
                <a:srgbClr val="FF66FF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Шығармашылық  қабілеттілік </a:t>
                    </a:r>
                    <a:r>
                      <a:rPr lang="ru-RU" dirty="0"/>
                      <a:t>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Жұмысқа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/>
                      <a:t>Орындаушылық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/>
                      <a:t>Қарым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қатынасқа  </a:t>
                    </a:r>
                    <a:r>
                      <a:rPr lang="ru-RU" dirty="0"/>
                      <a:t>тез  түсе  алу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Өз  күшіне  сене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/>
                      <a:t>Өзін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өзі  басқара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dirty="0"/>
                      <a:t>Шындық  коэффициенті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 i="1">
                    <a:solidFill>
                      <a:sysClr val="windowText" lastClr="0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Лист326!$A$1:$A$8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Лист326!$B$1:$B$8</c:f>
              <c:numCache>
                <c:formatCode>General</c:formatCode>
                <c:ptCount val="8"/>
                <c:pt idx="0">
                  <c:v>6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7</c:v>
                </c:pt>
                <c:pt idx="5">
                  <c:v>3</c:v>
                </c:pt>
                <c:pt idx="6">
                  <c:v>6</c:v>
                </c:pt>
                <c:pt idx="7">
                  <c:v>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140600457221101E-2"/>
          <c:y val="0.13937892228498827"/>
          <c:w val="0.84345438582704901"/>
          <c:h val="0.82525481499206643"/>
        </c:manualLayout>
      </c:layout>
      <c:pie3DChart>
        <c:varyColors val="1"/>
        <c:ser>
          <c:idx val="0"/>
          <c:order val="0"/>
          <c:explosion val="28"/>
          <c:dPt>
            <c:idx val="0"/>
            <c:bubble3D val="0"/>
            <c:spPr>
              <a:solidFill>
                <a:srgbClr val="FF0066"/>
              </a:solidFill>
            </c:spPr>
          </c:dPt>
          <c:dPt>
            <c:idx val="1"/>
            <c:bubble3D val="0"/>
            <c:spPr>
              <a:solidFill>
                <a:srgbClr val="00FFFF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0070C0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dPt>
            <c:idx val="5"/>
            <c:bubble3D val="0"/>
            <c:spPr>
              <a:solidFill>
                <a:srgbClr val="99FF66"/>
              </a:solidFill>
            </c:spPr>
          </c:dPt>
          <c:dPt>
            <c:idx val="6"/>
            <c:bubble3D val="0"/>
            <c:spPr>
              <a:solidFill>
                <a:srgbClr val="9900FF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Шығармашылық  </a:t>
                    </a:r>
                    <a:r>
                      <a:rPr lang="ru-RU" dirty="0"/>
                      <a:t>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2.8768935339614478E-2"/>
                  <c:y val="-2.45239845145411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Жұмысқа  </a:t>
                    </a:r>
                    <a:r>
                      <a:rPr lang="ru-RU" dirty="0"/>
                      <a:t>қабілеттілік
</a:t>
                    </a:r>
                    <a:r>
                      <a:rPr lang="ru-RU" dirty="0" smtClean="0"/>
                      <a:t> </a:t>
                    </a:r>
                    <a:r>
                      <a:rPr lang="ru-RU" dirty="0" smtClean="0">
                        <a:solidFill>
                          <a:srgbClr val="FF0000"/>
                        </a:solidFill>
                      </a:rPr>
                      <a:t>14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/>
                      <a:t>Орындаушылық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/>
                      <a:t>Қарым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қатынасқа  </a:t>
                    </a:r>
                    <a:r>
                      <a:rPr lang="ru-RU" dirty="0"/>
                      <a:t>тез  түсе  алу
</a:t>
                    </a:r>
                    <a:r>
                      <a:rPr lang="ru-RU" dirty="0">
                        <a:solidFill>
                          <a:schemeClr val="tx1"/>
                        </a:solidFill>
                      </a:rPr>
                      <a:t>16%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Өз  күшіне  сене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/>
                      <a:t>Өзін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 </a:t>
                    </a:r>
                    <a:r>
                      <a:rPr lang="ru-RU" dirty="0" smtClean="0"/>
                      <a:t>өзі  </a:t>
                    </a:r>
                    <a:r>
                      <a:rPr lang="ru-RU" dirty="0"/>
                      <a:t>басқара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dirty="0"/>
                      <a:t>Шындық  коэффициенті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Лист327!$A$1:$A$8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Лист327!$B$1:$B$8</c:f>
              <c:numCache>
                <c:formatCode>General</c:formatCode>
                <c:ptCount val="8"/>
                <c:pt idx="0">
                  <c:v>6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8</c:v>
                </c:pt>
                <c:pt idx="5">
                  <c:v>11</c:v>
                </c:pt>
                <c:pt idx="6">
                  <c:v>6</c:v>
                </c:pt>
                <c:pt idx="7">
                  <c:v>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293449179599353E-2"/>
          <c:y val="0.13937892228498827"/>
          <c:w val="0.8431957013883703"/>
          <c:h val="0.82525481499206643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9900FF"/>
              </a:solidFill>
            </c:spPr>
          </c:dPt>
          <c:dPt>
            <c:idx val="2"/>
            <c:bubble3D val="0"/>
            <c:spPr>
              <a:solidFill>
                <a:srgbClr val="FF0066"/>
              </a:solidFill>
            </c:spPr>
          </c:dPt>
          <c:dPt>
            <c:idx val="3"/>
            <c:bubble3D val="0"/>
            <c:spPr>
              <a:solidFill>
                <a:srgbClr val="0070C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B0F0"/>
              </a:solidFill>
            </c:spPr>
          </c:dPt>
          <c:dPt>
            <c:idx val="6"/>
            <c:bubble3D val="0"/>
            <c:spPr>
              <a:solidFill>
                <a:srgbClr val="66FF33"/>
              </a:solidFill>
            </c:spPr>
          </c:dPt>
          <c:dPt>
            <c:idx val="7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Шығармашылық  </a:t>
                    </a:r>
                    <a:r>
                      <a:rPr lang="ru-RU" dirty="0"/>
                      <a:t>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Жұмысқа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/>
                      <a:t>Қарым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қатынасқа  тез  түсе  алу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/>
                      <a:t>Тез  бейімделгіш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Өз  күшіне  сене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/>
                      <a:t>Өзін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өзі  басқара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dirty="0"/>
                      <a:t>Шындық  коэффициенті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Лист328!$A$1:$A$8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Лист328!$B$1:$B$8</c:f>
              <c:numCache>
                <c:formatCode>General</c:formatCode>
                <c:ptCount val="8"/>
                <c:pt idx="0">
                  <c:v>8</c:v>
                </c:pt>
                <c:pt idx="1">
                  <c:v>10</c:v>
                </c:pt>
                <c:pt idx="2">
                  <c:v>9</c:v>
                </c:pt>
                <c:pt idx="3">
                  <c:v>9</c:v>
                </c:pt>
                <c:pt idx="4">
                  <c:v>11</c:v>
                </c:pt>
                <c:pt idx="5">
                  <c:v>11</c:v>
                </c:pt>
                <c:pt idx="6">
                  <c:v>8</c:v>
                </c:pt>
                <c:pt idx="7">
                  <c:v>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065199495138068E-2"/>
          <c:y val="0.15412032140728951"/>
          <c:w val="0.8431957013883703"/>
          <c:h val="0.824608953983467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99FF66"/>
              </a:solidFill>
            </c:spPr>
          </c:dPt>
          <c:dPt>
            <c:idx val="1"/>
            <c:bubble3D val="0"/>
            <c:spPr>
              <a:solidFill>
                <a:srgbClr val="00FFFF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FF66FF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dPt>
            <c:idx val="5"/>
            <c:bubble3D val="0"/>
            <c:spPr>
              <a:solidFill>
                <a:srgbClr val="7030A0"/>
              </a:solidFill>
            </c:spPr>
          </c:dPt>
          <c:dPt>
            <c:idx val="6"/>
            <c:bubble3D val="0"/>
            <c:spPr>
              <a:solidFill>
                <a:srgbClr val="00B050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Шығармашылық  </a:t>
                    </a:r>
                    <a:r>
                      <a:rPr lang="ru-RU"/>
                      <a:t>қабілеттілік
</a:t>
                    </a:r>
                    <a:r>
                      <a:rPr lang="ru-RU">
                        <a:solidFill>
                          <a:srgbClr val="FF0000"/>
                        </a:solidFill>
                      </a:rPr>
                      <a:t>12%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7.7656444365926556E-3"/>
                  <c:y val="-4.0733569285952356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Жұмысқа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/>
                      <a:t>Орындаушылық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/>
                      <a:t>Қарым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қатынасқа  тез  түсе  алу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Өз  күшіне  сене  білу
</a:t>
                    </a:r>
                    <a:r>
                      <a:rPr lang="ru-RU" dirty="0">
                        <a:solidFill>
                          <a:schemeClr val="tx1"/>
                        </a:solidFill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/>
                      <a:t>Өзін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өзі  басқара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dirty="0"/>
                      <a:t>Шындық  коэффициенті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Лист329!$A$1:$A$8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Лист329!$B$1:$B$8</c:f>
              <c:numCache>
                <c:formatCode>General</c:formatCode>
                <c:ptCount val="8"/>
                <c:pt idx="0">
                  <c:v>8</c:v>
                </c:pt>
                <c:pt idx="1">
                  <c:v>8</c:v>
                </c:pt>
                <c:pt idx="2">
                  <c:v>10</c:v>
                </c:pt>
                <c:pt idx="3">
                  <c:v>10</c:v>
                </c:pt>
                <c:pt idx="4">
                  <c:v>9</c:v>
                </c:pt>
                <c:pt idx="5">
                  <c:v>10</c:v>
                </c:pt>
                <c:pt idx="6">
                  <c:v>8</c:v>
                </c:pt>
                <c:pt idx="7">
                  <c:v>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990329031541297E-2"/>
          <c:y val="0.14372270040170976"/>
          <c:w val="0.84370867394662241"/>
          <c:h val="0.82394573117606817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FFFF"/>
              </a:solidFill>
            </c:spPr>
          </c:dPt>
          <c:dPt>
            <c:idx val="1"/>
            <c:bubble3D val="0"/>
            <c:spPr>
              <a:solidFill>
                <a:srgbClr val="66FF33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FFFF00"/>
              </a:solidFill>
            </c:spPr>
          </c:dPt>
          <c:dPt>
            <c:idx val="5"/>
            <c:bubble3D val="0"/>
            <c:spPr>
              <a:solidFill>
                <a:srgbClr val="0070C0"/>
              </a:solidFill>
            </c:spPr>
          </c:dPt>
          <c:dPt>
            <c:idx val="6"/>
            <c:bubble3D val="0"/>
            <c:spPr>
              <a:solidFill>
                <a:srgbClr val="FF66FF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Шығармашылық  </a:t>
                    </a:r>
                    <a:r>
                      <a:rPr lang="ru-RU"/>
                      <a:t>қабілеттілік
</a:t>
                    </a:r>
                    <a:r>
                      <a:rPr lang="ru-RU">
                        <a:solidFill>
                          <a:srgbClr val="FF0000"/>
                        </a:solidFill>
                      </a:rPr>
                      <a:t>10%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Жұмысқа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/>
                      <a:t>Қарым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қатынасқа  </a:t>
                    </a:r>
                    <a:r>
                      <a:rPr lang="ru-RU" dirty="0"/>
                      <a:t>тез  түсе  алу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/>
                      <a:t>Тез  бейімделгіш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Өз  күшіне  сене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/>
                      <a:t>Өзін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өзі  басқара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dirty="0"/>
                      <a:t>Шындық  коэффициенті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Лист330!$A$1:$A$8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Лист330!$B$1:$B$8</c:f>
              <c:numCache>
                <c:formatCode>General</c:formatCode>
                <c:ptCount val="8"/>
                <c:pt idx="0">
                  <c:v>7</c:v>
                </c:pt>
                <c:pt idx="1">
                  <c:v>10</c:v>
                </c:pt>
                <c:pt idx="2">
                  <c:v>9</c:v>
                </c:pt>
                <c:pt idx="3">
                  <c:v>9</c:v>
                </c:pt>
                <c:pt idx="4">
                  <c:v>11</c:v>
                </c:pt>
                <c:pt idx="5">
                  <c:v>11</c:v>
                </c:pt>
                <c:pt idx="6">
                  <c:v>8</c:v>
                </c:pt>
                <c:pt idx="7">
                  <c:v>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567996029115046E-2"/>
          <c:y val="0.14480557715809356"/>
          <c:w val="0.84370867394662241"/>
          <c:h val="0.82326519275636045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FF66FF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0070C0"/>
              </a:solidFill>
            </c:spPr>
          </c:dPt>
          <c:dPt>
            <c:idx val="4"/>
            <c:bubble3D val="0"/>
            <c:spPr>
              <a:solidFill>
                <a:srgbClr val="00B050"/>
              </a:solidFill>
            </c:spPr>
          </c:dPt>
          <c:dPt>
            <c:idx val="5"/>
            <c:bubble3D val="0"/>
            <c:spPr>
              <a:solidFill>
                <a:srgbClr val="00FFFF"/>
              </a:solidFill>
            </c:spPr>
          </c:dPt>
          <c:dPt>
            <c:idx val="6"/>
            <c:bubble3D val="0"/>
            <c:spPr>
              <a:solidFill>
                <a:srgbClr val="FF0066"/>
              </a:solidFill>
            </c:spPr>
          </c:dPt>
          <c:dPt>
            <c:idx val="7"/>
            <c:bubble3D val="0"/>
            <c:spPr>
              <a:solidFill>
                <a:srgbClr val="7030A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Шығармашылық  </a:t>
                    </a:r>
                    <a:r>
                      <a:rPr lang="ru-RU" dirty="0"/>
                      <a:t>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Жұмысқа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/>
                      <a:t>Қарым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 </a:t>
                    </a:r>
                    <a:r>
                      <a:rPr lang="ru-RU" dirty="0" smtClean="0"/>
                      <a:t>қатынасқа  </a:t>
                    </a:r>
                    <a:r>
                      <a:rPr lang="ru-RU" dirty="0"/>
                      <a:t>тез  түсе  алу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/>
                      <a:t>Тез  бейімделгіш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Өз  күшіне  сене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/>
                      <a:t>Өзін </a:t>
                    </a:r>
                    <a:r>
                      <a:rPr lang="kk-KZ" sz="1600" b="1" i="1" u="none" strike="noStrike" baseline="0" smtClean="0">
                        <a:effectLst/>
                      </a:rPr>
                      <a:t>– </a:t>
                    </a:r>
                    <a:r>
                      <a:rPr lang="ru-RU" smtClean="0"/>
                      <a:t> </a:t>
                    </a:r>
                    <a:r>
                      <a:rPr lang="ru-RU"/>
                      <a:t>өзі  басқара  білу
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dirty="0"/>
                      <a:t>Шындық  коэффициенті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Лист331!$A$1:$A$8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Лист331!$B$1:$B$8</c:f>
              <c:numCache>
                <c:formatCode>General</c:formatCode>
                <c:ptCount val="8"/>
                <c:pt idx="0">
                  <c:v>9</c:v>
                </c:pt>
                <c:pt idx="1">
                  <c:v>11</c:v>
                </c:pt>
                <c:pt idx="2">
                  <c:v>9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11</c:v>
                </c:pt>
                <c:pt idx="7">
                  <c:v>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448709555687573E-2"/>
          <c:y val="0.14372270040170976"/>
          <c:w val="0.84293297071675233"/>
          <c:h val="0.82394573117606817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66FF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FF0066"/>
              </a:solidFill>
            </c:spPr>
          </c:dPt>
          <c:dPt>
            <c:idx val="3"/>
            <c:bubble3D val="0"/>
            <c:spPr>
              <a:solidFill>
                <a:srgbClr val="99FF66"/>
              </a:solidFill>
            </c:spPr>
          </c:dPt>
          <c:dPt>
            <c:idx val="4"/>
            <c:bubble3D val="0"/>
            <c:spPr>
              <a:solidFill>
                <a:srgbClr val="00FFFF"/>
              </a:solidFill>
            </c:spPr>
          </c:dPt>
          <c:dPt>
            <c:idx val="5"/>
            <c:bubble3D val="0"/>
            <c:spPr>
              <a:solidFill>
                <a:srgbClr val="66FF33"/>
              </a:solidFill>
            </c:spPr>
          </c:dPt>
          <c:dPt>
            <c:idx val="6"/>
            <c:bubble3D val="0"/>
            <c:spPr>
              <a:solidFill>
                <a:srgbClr val="0070C0"/>
              </a:solidFill>
            </c:spPr>
          </c:dPt>
          <c:dPt>
            <c:idx val="7"/>
            <c:bubble3D val="0"/>
            <c:spPr>
              <a:solidFill>
                <a:schemeClr val="accent6"/>
              </a:solidFill>
            </c:spPr>
          </c:dPt>
          <c:dLbls>
            <c:dLbl>
              <c:idx val="0"/>
              <c:layout>
                <c:manualLayout>
                  <c:x val="-7.5914544848552187E-2"/>
                  <c:y val="-1.910935334670416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Шығармашылық</a:t>
                    </a:r>
                  </a:p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dirty="0">
                        <a:solidFill>
                          <a:schemeClr val="tx1"/>
                        </a:solidFill>
                      </a:rPr>
                      <a:t>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Жұмысқа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/>
                      <a:t>Қарым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қатынасқа  тез  түсе  алу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3.0651667721033751E-2"/>
                  <c:y val="2.6372800682965051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Тез  бейімделгіш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Өз  күшіне  сене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9.0900712592999304E-3"/>
                  <c:y val="-6.618727305153228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Өзін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өзі  басқара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6.3843346674217774E-2"/>
                  <c:y val="-3.6472190224477979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Шындық  коэффициенті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Лист391!$A$1:$A$8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Лист391!$B$1:$B$8</c:f>
              <c:numCache>
                <c:formatCode>General</c:formatCode>
                <c:ptCount val="8"/>
                <c:pt idx="0">
                  <c:v>10</c:v>
                </c:pt>
                <c:pt idx="1">
                  <c:v>7</c:v>
                </c:pt>
                <c:pt idx="2">
                  <c:v>9</c:v>
                </c:pt>
                <c:pt idx="3">
                  <c:v>10</c:v>
                </c:pt>
                <c:pt idx="4">
                  <c:v>5</c:v>
                </c:pt>
                <c:pt idx="5">
                  <c:v>9</c:v>
                </c:pt>
                <c:pt idx="6">
                  <c:v>7</c:v>
                </c:pt>
                <c:pt idx="7">
                  <c:v>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293449179599353E-2"/>
          <c:y val="0.11518164648372403"/>
          <c:w val="0.8431957013883703"/>
          <c:h val="0.824608953983467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9900FF"/>
              </a:solidFill>
            </c:spPr>
          </c:dPt>
          <c:dPt>
            <c:idx val="2"/>
            <c:bubble3D val="0"/>
            <c:spPr>
              <a:solidFill>
                <a:srgbClr val="66FF33"/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Pt>
            <c:idx val="4"/>
            <c:bubble3D val="0"/>
            <c:spPr>
              <a:solidFill>
                <a:srgbClr val="FF66FF"/>
              </a:solidFill>
            </c:spPr>
          </c:dPt>
          <c:dPt>
            <c:idx val="5"/>
            <c:bubble3D val="0"/>
            <c:spPr>
              <a:solidFill>
                <a:srgbClr val="FF0000"/>
              </a:solidFill>
            </c:spPr>
          </c:dPt>
          <c:dPt>
            <c:idx val="6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7"/>
            <c:bubble3D val="0"/>
            <c:spPr>
              <a:solidFill>
                <a:srgbClr val="00FFFF"/>
              </a:solidFill>
            </c:spPr>
          </c:dPt>
          <c:dLbls>
            <c:dLbl>
              <c:idx val="0"/>
              <c:layout>
                <c:manualLayout>
                  <c:x val="-4.5506783399294433E-2"/>
                  <c:y val="-4.815662617573516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Шығармашылық  </a:t>
                    </a:r>
                    <a:r>
                      <a:rPr lang="ru-RU" dirty="0"/>
                      <a:t>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Жұмысқа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/>
                      <a:t>Орындаушылық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/>
                      <a:t>Қарым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қатынасқа  тез  түсе  алу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/>
                      <a:t>Тез  бейімделгіш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Өз  күшіне  сене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8.2868752287997144E-3"/>
                  <c:y val="-6.3453447452447562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Өзін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өзі  басқара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5.1312092372250075E-2"/>
                  <c:y val="-8.6696716237878325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Шындық  коэффициенті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Лист392!$A$1:$A$8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Лист392!$B$1:$B$8</c:f>
              <c:numCache>
                <c:formatCode>General</c:formatCode>
                <c:ptCount val="8"/>
                <c:pt idx="0">
                  <c:v>11</c:v>
                </c:pt>
                <c:pt idx="1">
                  <c:v>6</c:v>
                </c:pt>
                <c:pt idx="2">
                  <c:v>10</c:v>
                </c:pt>
                <c:pt idx="3">
                  <c:v>11</c:v>
                </c:pt>
                <c:pt idx="4">
                  <c:v>9</c:v>
                </c:pt>
                <c:pt idx="5">
                  <c:v>8</c:v>
                </c:pt>
                <c:pt idx="6">
                  <c:v>10</c:v>
                </c:pt>
                <c:pt idx="7">
                  <c:v>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FFFF"/>
              </a:solidFill>
            </c:spPr>
          </c:dPt>
          <c:dPt>
            <c:idx val="1"/>
            <c:bubble3D val="0"/>
            <c:spPr>
              <a:solidFill>
                <a:srgbClr val="FF66FF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FF0066"/>
              </a:solidFill>
            </c:spPr>
          </c:dPt>
          <c:dPt>
            <c:idx val="4"/>
            <c:bubble3D val="0"/>
            <c:spPr>
              <a:solidFill>
                <a:srgbClr val="66FF33"/>
              </a:solidFill>
            </c:spPr>
          </c:dPt>
          <c:dPt>
            <c:idx val="5"/>
            <c:bubble3D val="0"/>
            <c:spPr>
              <a:solidFill>
                <a:srgbClr val="9900FF"/>
              </a:solidFill>
            </c:spPr>
          </c:dPt>
          <c:dPt>
            <c:idx val="6"/>
            <c:bubble3D val="0"/>
            <c:spPr>
              <a:solidFill>
                <a:srgbClr val="00B0F0"/>
              </a:solidFill>
            </c:spPr>
          </c:dPt>
          <c:dPt>
            <c:idx val="7"/>
            <c:bubble3D val="0"/>
            <c:spPr>
              <a:solidFill>
                <a:srgbClr val="99FF66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Шығармашылық  </a:t>
                    </a:r>
                    <a:r>
                      <a:rPr lang="ru-RU" dirty="0"/>
                      <a:t>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Жұмысқа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/>
                      <a:t>Орындаушылық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/>
                      <a:t>Қарым </a:t>
                    </a:r>
                    <a:r>
                      <a:rPr lang="kk-KZ" sz="1600" b="1" i="1" u="none" strike="noStrike" baseline="0" smtClean="0">
                        <a:effectLst/>
                      </a:rPr>
                      <a:t>–</a:t>
                    </a:r>
                    <a:r>
                      <a:rPr lang="ru-RU" smtClean="0"/>
                      <a:t> </a:t>
                    </a:r>
                    <a:r>
                      <a:rPr lang="ru-RU"/>
                      <a:t>қатынасқа  тез  түсе  алу
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/>
                      <a:t>Тез  бейімделгіш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Өз  күшіне  сене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6.1948945563425556E-3"/>
                  <c:y val="-4.6890257807612017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Өзін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өзі  басқара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dirty="0"/>
                      <a:t>Шындық  коэффициенті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Лист393!$A$1:$A$8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Лист393!$B$1:$B$8</c:f>
              <c:numCache>
                <c:formatCode>General</c:formatCode>
                <c:ptCount val="8"/>
                <c:pt idx="0">
                  <c:v>9</c:v>
                </c:pt>
                <c:pt idx="1">
                  <c:v>10</c:v>
                </c:pt>
                <c:pt idx="2">
                  <c:v>8</c:v>
                </c:pt>
                <c:pt idx="3">
                  <c:v>10</c:v>
                </c:pt>
                <c:pt idx="4">
                  <c:v>9</c:v>
                </c:pt>
                <c:pt idx="5">
                  <c:v>8</c:v>
                </c:pt>
                <c:pt idx="6">
                  <c:v>9</c:v>
                </c:pt>
                <c:pt idx="7">
                  <c:v>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831008388408515E-2"/>
          <c:y val="0.14266776995918201"/>
          <c:w val="0.84345438582704901"/>
          <c:h val="0.824608953983467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66FF33"/>
              </a:solidFill>
            </c:spPr>
          </c:dPt>
          <c:dPt>
            <c:idx val="4"/>
            <c:bubble3D val="0"/>
            <c:spPr>
              <a:solidFill>
                <a:srgbClr val="00B0F0"/>
              </a:solidFill>
            </c:spPr>
          </c:dPt>
          <c:dPt>
            <c:idx val="5"/>
            <c:bubble3D val="0"/>
            <c:spPr>
              <a:solidFill>
                <a:srgbClr val="FF66FF"/>
              </a:solidFill>
            </c:spPr>
          </c:dPt>
          <c:dPt>
            <c:idx val="6"/>
            <c:bubble3D val="0"/>
            <c:spPr>
              <a:solidFill>
                <a:srgbClr val="9900FF"/>
              </a:solidFill>
            </c:spPr>
          </c:dPt>
          <c:dPt>
            <c:idx val="7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5.1052084998685784E-2"/>
                  <c:y val="-3.8360275986650837E-2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Шығармашылық  </a:t>
                    </a:r>
                    <a:r>
                      <a:rPr lang="ru-RU"/>
                      <a:t>қабілеттілік
</a:t>
                    </a:r>
                    <a:r>
                      <a:rPr lang="ru-RU">
                        <a:solidFill>
                          <a:srgbClr val="FF0000"/>
                        </a:solidFill>
                      </a:rPr>
                      <a:t>12%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2.1326559921526333E-2"/>
                  <c:y val="-8.5381205840043745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Жұмысқа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/>
                      <a:t>Орындаушылық  қабілеттілік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/>
                      <a:t>Қарым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қатынасқа  тез  түсе  алу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/>
                      <a:t>Тез  бейімделгіш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/>
                      <a:t>Өз  күшіне  сене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1.5609094472791189E-2"/>
                  <c:y val="-6.26373404398068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Өзін </a:t>
                    </a:r>
                    <a:r>
                      <a:rPr lang="kk-KZ" sz="1600" b="1" i="1" u="none" strike="noStrike" baseline="0" dirty="0" smtClean="0">
                        <a:effectLst/>
                      </a:rPr>
                      <a:t>–</a:t>
                    </a:r>
                    <a:r>
                      <a:rPr lang="ru-RU" dirty="0" smtClean="0"/>
                      <a:t> </a:t>
                    </a:r>
                    <a:r>
                      <a:rPr lang="ru-RU" dirty="0"/>
                      <a:t>өзі  басқара  білу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1.1676265871091107E-2"/>
                  <c:y val="-2.4586734230107189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Шындық  коэффициенті
</a:t>
                    </a:r>
                    <a:r>
                      <a:rPr lang="ru-RU" dirty="0">
                        <a:solidFill>
                          <a:srgbClr val="FF0000"/>
                        </a:solidFill>
                      </a:rPr>
                      <a:t>10%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Лист394!$A$1:$A$8</c:f>
              <c:strCache>
                <c:ptCount val="8"/>
                <c:pt idx="0">
                  <c:v>Шығармашылыққа  қабілеттілік</c:v>
                </c:pt>
                <c:pt idx="1">
                  <c:v>Жұмысқа  қабілеттілік</c:v>
                </c:pt>
                <c:pt idx="2">
                  <c:v>Орындаушылық  қабілеттілік</c:v>
                </c:pt>
                <c:pt idx="3">
                  <c:v>Қарым - қатынасқа  тез  түсе  алу</c:v>
                </c:pt>
                <c:pt idx="4">
                  <c:v>Тез  бейімделгіш</c:v>
                </c:pt>
                <c:pt idx="5">
                  <c:v>Өз  күшіне  сене  білу</c:v>
                </c:pt>
                <c:pt idx="6">
                  <c:v>Өзін - өзі  басқара  білу</c:v>
                </c:pt>
                <c:pt idx="7">
                  <c:v>Шындық  коэффициенті</c:v>
                </c:pt>
              </c:strCache>
            </c:strRef>
          </c:cat>
          <c:val>
            <c:numRef>
              <c:f>Лист394!$B$1:$B$8</c:f>
              <c:numCache>
                <c:formatCode>General</c:formatCode>
                <c:ptCount val="8"/>
                <c:pt idx="0">
                  <c:v>8</c:v>
                </c:pt>
                <c:pt idx="1">
                  <c:v>9</c:v>
                </c:pt>
                <c:pt idx="2">
                  <c:v>8</c:v>
                </c:pt>
                <c:pt idx="3">
                  <c:v>10</c:v>
                </c:pt>
                <c:pt idx="4">
                  <c:v>10</c:v>
                </c:pt>
                <c:pt idx="5">
                  <c:v>8</c:v>
                </c:pt>
                <c:pt idx="6">
                  <c:v>9</c:v>
                </c:pt>
                <c:pt idx="7">
                  <c:v>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kz/url?sa=i&amp;rct=j&amp;q=&amp;esrc=s&amp;source=images&amp;cd=&amp;cad=rja&amp;uact=8&amp;ved=0ahUKEwjri-_PuIzMAhXCECwKHRXWAIYQjRwIBw&amp;url=http://www.poetomu.ru/publ/zhurnal/semja/kak_obojti_slovo_quot_nepravilno_quot_pri_vospitanii_rebjonka/2-1-0-160&amp;bvm=bv.119408272,d.bGg&amp;psig=AFQjCNEfm3s2kD0hyn63v6T0m7HKhJY77A&amp;ust=1460664697827137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14291"/>
            <a:ext cx="8572560" cy="1857388"/>
          </a:xfrm>
        </p:spPr>
        <p:txBody>
          <a:bodyPr>
            <a:normAutofit fontScale="90000"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 мамандардың педагогикалық қызметке бейімдеуге арналған сауалнама қорытындысы.</a:t>
            </a:r>
            <a:br>
              <a:rPr lang="kk-KZ" sz="2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Мақсаты:</a:t>
            </a:r>
            <a:r>
              <a:rPr lang="kk-KZ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700" b="1" i="1" dirty="0" smtClean="0">
                <a:solidFill>
                  <a:srgbClr val="003296"/>
                </a:solidFill>
                <a:latin typeface="Times New Roman" pitchFamily="18" charset="0"/>
                <a:cs typeface="Times New Roman" pitchFamily="18" charset="0"/>
              </a:rPr>
              <a:t>Жас мамандардың педагогикалық қызметке дайындығы мен бейімділігін анықтау.</a:t>
            </a:r>
            <a:r>
              <a:rPr lang="ru-RU" sz="2400" i="1" dirty="0" smtClean="0">
                <a:solidFill>
                  <a:srgbClr val="00329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3296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003296"/>
              </a:solidFill>
            </a:endParaRPr>
          </a:p>
        </p:txBody>
      </p:sp>
      <p:pic>
        <p:nvPicPr>
          <p:cNvPr id="3" name="Picture 2" descr="http://www.poetomu.ru/_pu/1/4368545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2143116"/>
            <a:ext cx="5429288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286000" y="5715016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00329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Дайындаған:  педагог – психолог                                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Ашабекова А.Н.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2020 – 2021жыл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16632"/>
            <a:ext cx="8715436" cy="954914"/>
          </a:xfrm>
        </p:spPr>
        <p:txBody>
          <a:bodyPr>
            <a:norm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№5 «Солнышко» ересек  тобының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әрбиешісі: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Үмбетова Арайлым Алпысбайқызы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3618179"/>
              </p:ext>
            </p:extLst>
          </p:nvPr>
        </p:nvGraphicFramePr>
        <p:xfrm>
          <a:off x="179512" y="1124744"/>
          <a:ext cx="871296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857256"/>
          </a:xfrm>
        </p:spPr>
        <p:txBody>
          <a:bodyPr>
            <a:noAutofit/>
          </a:bodyPr>
          <a:lstStyle/>
          <a:p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  «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Көңілді шарлар»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ортаңғы тобының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әрбиешісі:</a:t>
            </a:r>
            <a:r>
              <a:rPr lang="kk-KZ" sz="2400" i="1" dirty="0">
                <a:solidFill>
                  <a:srgbClr val="FF0000"/>
                </a:solidFill>
              </a:rPr>
              <a:t> </a:t>
            </a:r>
            <a:r>
              <a:rPr lang="kk-KZ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Сабырова Жансая Сағидоллақызы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15032"/>
              </p:ext>
            </p:extLst>
          </p:nvPr>
        </p:nvGraphicFramePr>
        <p:xfrm>
          <a:off x="179512" y="1052736"/>
          <a:ext cx="878497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1000132"/>
          </a:xfrm>
        </p:spPr>
        <p:txBody>
          <a:bodyPr>
            <a:no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 «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Айгөлек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кіші  тобының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әрбиешісі:</a:t>
            </a:r>
            <a:r>
              <a:rPr lang="kk-KZ" sz="2400" i="1" dirty="0"/>
              <a:t> </a:t>
            </a:r>
            <a:r>
              <a:rPr lang="kk-KZ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Халыбайқызы Данагүл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391633"/>
              </p:ext>
            </p:extLst>
          </p:nvPr>
        </p:nvGraphicFramePr>
        <p:xfrm>
          <a:off x="179512" y="980728"/>
          <a:ext cx="8784976" cy="5692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86874" cy="857256"/>
          </a:xfrm>
        </p:spPr>
        <p:txBody>
          <a:bodyPr>
            <a:norm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№2 «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Жұлдыздар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  кіші тобының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тәрбиешісі:</a:t>
            </a:r>
            <a:r>
              <a:rPr lang="kk-KZ" sz="2400" i="1" dirty="0">
                <a:solidFill>
                  <a:srgbClr val="FF0000"/>
                </a:solidFill>
              </a:rPr>
              <a:t> </a:t>
            </a:r>
            <a:r>
              <a:rPr lang="kk-KZ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Бөкенбай Акбота Мэлсқызы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2353554"/>
              </p:ext>
            </p:extLst>
          </p:nvPr>
        </p:nvGraphicFramePr>
        <p:xfrm>
          <a:off x="251520" y="1052736"/>
          <a:ext cx="8712968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857256"/>
          </a:xfrm>
        </p:spPr>
        <p:txBody>
          <a:bodyPr>
            <a:norm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4 «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Балдырған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ортаңғы  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тобының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тәрбиешісі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2400" i="1" dirty="0">
                <a:solidFill>
                  <a:srgbClr val="FF0000"/>
                </a:solidFill>
              </a:rPr>
              <a:t> </a:t>
            </a:r>
            <a:r>
              <a:rPr lang="kk-KZ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Мырзағали Сағадат Саматқызы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4418380"/>
              </p:ext>
            </p:extLst>
          </p:nvPr>
        </p:nvGraphicFramePr>
        <p:xfrm>
          <a:off x="179512" y="1052736"/>
          <a:ext cx="8856984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«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Балапан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 кіші  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тобының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әрбиешісі: 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Ұзақбаева Мөлдір Ерболатқызы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3962465"/>
              </p:ext>
            </p:extLst>
          </p:nvPr>
        </p:nvGraphicFramePr>
        <p:xfrm>
          <a:off x="179512" y="1124744"/>
          <a:ext cx="878497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45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7«Қарлығаш»  ортаңғы тобының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әрбиешісі:</a:t>
            </a:r>
            <a:r>
              <a:rPr lang="kk-KZ" sz="2400" i="1" dirty="0">
                <a:solidFill>
                  <a:srgbClr val="FF0000"/>
                </a:solidFill>
              </a:rPr>
              <a:t> </a:t>
            </a:r>
            <a:r>
              <a:rPr lang="kk-KZ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Раушанова Амангүл Нұрболатқызы</a:t>
            </a:r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0162700"/>
              </p:ext>
            </p:extLst>
          </p:nvPr>
        </p:nvGraphicFramePr>
        <p:xfrm>
          <a:off x="179512" y="1124744"/>
          <a:ext cx="878497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173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«Балапан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кіші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тобының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әрбиешісі: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Сагидоллаева Айнагүл Амандыққызы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9130492"/>
              </p:ext>
            </p:extLst>
          </p:nvPr>
        </p:nvGraphicFramePr>
        <p:xfrm>
          <a:off x="107504" y="1124744"/>
          <a:ext cx="892899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342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Құлыншақ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 ортаңғы 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тобының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тәрбиешісі: 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Әлімжанова Нүргүл Муратқызы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0873161"/>
              </p:ext>
            </p:extLst>
          </p:nvPr>
        </p:nvGraphicFramePr>
        <p:xfrm>
          <a:off x="107504" y="1268760"/>
          <a:ext cx="892899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065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301006"/>
          </a:xfrm>
        </p:spPr>
        <p:txBody>
          <a:bodyPr>
            <a:norm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№3  «Құлыншақ» ортаңғы   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тобының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тәрбиешісі: 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Дуйсенгалиева Айдана Нурболатовна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862555"/>
              </p:ext>
            </p:extLst>
          </p:nvPr>
        </p:nvGraphicFramePr>
        <p:xfrm>
          <a:off x="107504" y="1196752"/>
          <a:ext cx="885698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8891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152128"/>
          </a:xfrm>
        </p:spPr>
        <p:txBody>
          <a:bodyPr>
            <a:norm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№12  «Айгөлек» мектеп алды даярлық тобының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тәрбиешісі: 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Абуғалиева Ұлпан Серікқызы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9085112"/>
              </p:ext>
            </p:extLst>
          </p:nvPr>
        </p:nvGraphicFramePr>
        <p:xfrm>
          <a:off x="179512" y="1196752"/>
          <a:ext cx="878497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6490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152128"/>
          </a:xfrm>
        </p:spPr>
        <p:txBody>
          <a:bodyPr>
            <a:norm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№12  «Айгөлек»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мектеп алды даярлық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тобының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тәрбиешісі: 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Қазмұхан Құндыз</a:t>
            </a:r>
            <a:r>
              <a:rPr lang="kk-KZ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Қазмұханқызы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5204298"/>
              </p:ext>
            </p:extLst>
          </p:nvPr>
        </p:nvGraphicFramePr>
        <p:xfrm>
          <a:off x="179512" y="1196752"/>
          <a:ext cx="8784976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9654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080120"/>
          </a:xfrm>
        </p:spPr>
        <p:txBody>
          <a:bodyPr>
            <a:norm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№4  «Балдырған» ортаңғы   </a:t>
            </a: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тобының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тәрбиешісі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Өтебайқызы Кенжегүл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2570419"/>
              </p:ext>
            </p:extLst>
          </p:nvPr>
        </p:nvGraphicFramePr>
        <p:xfrm>
          <a:off x="179512" y="1124744"/>
          <a:ext cx="885698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2718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мүмкіндігі шектеулі балаларға арналға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80565"/>
            <a:ext cx="8501122" cy="48577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57290" y="2000240"/>
            <a:ext cx="67866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 мамандар сіздерге рахмет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i="1" dirty="0">
              <a:solidFill>
                <a:srgbClr val="00329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471</Words>
  <Application>Microsoft Office PowerPoint</Application>
  <PresentationFormat>Экран (4:3)</PresentationFormat>
  <Paragraphs>138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Жас мамандардың педагогикалық қызметке бейімдеуге арналған сауалнама қорытындысы.   Мақсаты: Жас мамандардың педагогикалық қызметке дайындығы мен бейімділігін анықтау. </vt:lpstr>
      <vt:lpstr>№5 «Солнышко» ересек  тобының тәрбиешісі:  Үмбетова Арайлым Алпысбайқызы</vt:lpstr>
      <vt:lpstr> № 8  «Көңілді шарлар» ортаңғы тобының  тәрбиешісі: Сабырова Жансая Сағидоллақызы</vt:lpstr>
      <vt:lpstr>№ 12 «Айгөлек» кіші  тобының тәрбиешісі: Халыбайқызы Данагүл </vt:lpstr>
      <vt:lpstr>№2 «Жұлдыздар»   кіші тобының тәрбиешісі: Бөкенбай Акбота Мэлсқызы</vt:lpstr>
      <vt:lpstr>№ 4 «Балдырған» ортаңғы  тобының тәрбиешісі: Мырзағали Сағадат Саматқызы</vt:lpstr>
      <vt:lpstr>№1 «Балапан»  кіші  тобының тәрбиешісі: Ұзақбаева Мөлдір Ерболатқызы </vt:lpstr>
      <vt:lpstr>№ 7«Қарлығаш»  ортаңғы тобының тәрбиешісі: Раушанова Амангүл Нұрболатқызы </vt:lpstr>
      <vt:lpstr>№ 1 «Балапан»  кіші  тобының тәрбиешісі: Сагидоллаева Айнагүл Амандыққызы </vt:lpstr>
      <vt:lpstr>№ 3 «Құлыншақ»  ортаңғы  тобының тәрбиешісі: Әлімжанова Нүргүл Муратқызы</vt:lpstr>
      <vt:lpstr>№3  «Құлыншақ» ортаңғы   тобының тәрбиешісі: Дуйсенгалиева Айдана Нурболатовна</vt:lpstr>
      <vt:lpstr>№12  «Айгөлек» мектеп алды даярлық тобының тәрбиешісі: Абуғалиева Ұлпан Серікқызы</vt:lpstr>
      <vt:lpstr>№12  «Айгөлек» мектеп алды даярлық  тобының тәрбиешісі: Қазмұхан Құндыз Қазмұханқызы</vt:lpstr>
      <vt:lpstr>№4  «Балдырған» ортаңғы   тобының тәрбиешісі: Өтебайқызы Кенжегүл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Жас мамандардың педагогикалық қызметке бейімдеу.  Мақсаты: Жас мамандардың педагогикалық қызметке дайындығы мен бейімділігін анықтау. </dc:title>
  <dc:creator>Алма</dc:creator>
  <cp:lastModifiedBy>Пользователь Windows</cp:lastModifiedBy>
  <cp:revision>81</cp:revision>
  <cp:lastPrinted>2021-02-04T05:44:26Z</cp:lastPrinted>
  <dcterms:created xsi:type="dcterms:W3CDTF">2017-10-22T06:12:27Z</dcterms:created>
  <dcterms:modified xsi:type="dcterms:W3CDTF">2021-02-04T05:44:40Z</dcterms:modified>
</cp:coreProperties>
</file>