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Pav\Desktop\&#1085;&#1088;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cylinder"/>
        <c:axId val="176924928"/>
        <c:axId val="176926720"/>
        <c:axId val="0"/>
      </c:bar3DChart>
      <c:catAx>
        <c:axId val="17692492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6926720"/>
        <c:crosses val="autoZero"/>
        <c:auto val="1"/>
        <c:lblAlgn val="ctr"/>
        <c:lblOffset val="100"/>
        <c:noMultiLvlLbl val="0"/>
      </c:catAx>
      <c:valAx>
        <c:axId val="176926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 i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769249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8431136377800835E-2"/>
          <c:y val="0.13992840951395263"/>
          <c:w val="0.81388888888888888"/>
          <c:h val="0.81246586796969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66FF33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Лист295!$A$1:$A$3</c:f>
              <c:strCache>
                <c:ptCount val="3"/>
                <c:pt idx="0">
                  <c:v>Жеңіл бейімділік деңгей</c:v>
                </c:pt>
                <c:pt idx="1">
                  <c:v>Орташа бейімділік деңгей</c:v>
                </c:pt>
                <c:pt idx="2">
                  <c:v>Ауыр бейімділік деңгей</c:v>
                </c:pt>
              </c:strCache>
            </c:strRef>
          </c:cat>
          <c:val>
            <c:numRef>
              <c:f>Лист295!$B$1:$B$3</c:f>
              <c:numCache>
                <c:formatCode>General</c:formatCode>
                <c:ptCount val="3"/>
                <c:pt idx="0">
                  <c:v>28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878664019410026E-2"/>
          <c:y val="0.12548903296459121"/>
          <c:w val="0.82948534392235973"/>
          <c:h val="0.79311425714603134"/>
        </c:manualLayout>
      </c:layout>
      <c:pie3DChart>
        <c:varyColors val="1"/>
        <c:ser>
          <c:idx val="0"/>
          <c:order val="0"/>
          <c:spPr>
            <a:solidFill>
              <a:srgbClr val="66FF33"/>
            </a:solidFill>
          </c:spPr>
          <c:explosion val="25"/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Лист296!$A$1:$A$3</c:f>
              <c:strCache>
                <c:ptCount val="3"/>
                <c:pt idx="0">
                  <c:v>Жеңіл бейімділік деңгей</c:v>
                </c:pt>
                <c:pt idx="1">
                  <c:v>Орташа бейімділік деңгей</c:v>
                </c:pt>
                <c:pt idx="2">
                  <c:v>Ауыр бейімділік деңгей</c:v>
                </c:pt>
              </c:strCache>
            </c:strRef>
          </c:cat>
          <c:val>
            <c:numRef>
              <c:f>Лист296!$B$1:$B$3</c:f>
              <c:numCache>
                <c:formatCode>General</c:formatCode>
                <c:ptCount val="3"/>
                <c:pt idx="0">
                  <c:v>27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990329031541297E-2"/>
          <c:y val="0.1212896422814619"/>
          <c:w val="0.84370867394662241"/>
          <c:h val="0.8069278852057373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Лист297!$A$1:$A$3</c:f>
              <c:strCache>
                <c:ptCount val="3"/>
                <c:pt idx="0">
                  <c:v>Жеңіл бейімділік деңгей</c:v>
                </c:pt>
                <c:pt idx="1">
                  <c:v>Орташа бейімділік деңгей</c:v>
                </c:pt>
                <c:pt idx="2">
                  <c:v>Ауыр бейімділік деңгей</c:v>
                </c:pt>
              </c:strCache>
            </c:strRef>
          </c:cat>
          <c:val>
            <c:numRef>
              <c:f>Лист297!$B$1:$B$3</c:f>
              <c:numCache>
                <c:formatCode>General</c:formatCode>
                <c:ptCount val="3"/>
                <c:pt idx="0">
                  <c:v>5</c:v>
                </c:pt>
                <c:pt idx="1">
                  <c:v>11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878664019410026E-2"/>
          <c:y val="0.14123629120573905"/>
          <c:w val="0.84370867394662241"/>
          <c:h val="0.80571206373894966"/>
        </c:manualLayout>
      </c:layout>
      <c:pie3DChart>
        <c:varyColors val="1"/>
        <c:ser>
          <c:idx val="0"/>
          <c:order val="0"/>
          <c:spPr>
            <a:solidFill>
              <a:srgbClr val="99FF66"/>
            </a:solidFill>
          </c:spPr>
          <c:explosion val="25"/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Лист298!$A$1:$A$3</c:f>
              <c:strCache>
                <c:ptCount val="3"/>
                <c:pt idx="0">
                  <c:v>Жеңіл бейімділік деңгей</c:v>
                </c:pt>
                <c:pt idx="1">
                  <c:v>Орташа бейімділік деңгей</c:v>
                </c:pt>
                <c:pt idx="2">
                  <c:v>Ауыр бейімділік деңгей</c:v>
                </c:pt>
              </c:strCache>
            </c:strRef>
          </c:cat>
          <c:val>
            <c:numRef>
              <c:f>Лист298!$B$1:$B$3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567996029115046E-2"/>
          <c:y val="0.15372549601768387"/>
          <c:w val="0.84370867394662241"/>
          <c:h val="0.8081013029203651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66FF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70C0"/>
              </a:solidFill>
            </c:spPr>
          </c:dPt>
          <c:dLbls>
            <c:dLbl>
              <c:idx val="0"/>
              <c:layout>
                <c:manualLayout>
                  <c:x val="-0.19170833333333334"/>
                  <c:y val="-0.142803659959171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Лист299!$A$1:$A$3</c:f>
              <c:strCache>
                <c:ptCount val="3"/>
                <c:pt idx="0">
                  <c:v>Жеңіл бейімділік деңгей</c:v>
                </c:pt>
                <c:pt idx="1">
                  <c:v>Орташа бейімділік деңгей</c:v>
                </c:pt>
                <c:pt idx="2">
                  <c:v>Ауыр бейімділік деңгей</c:v>
                </c:pt>
              </c:strCache>
            </c:strRef>
          </c:cat>
          <c:val>
            <c:numRef>
              <c:f>Лист299!$B$1:$B$3</c:f>
              <c:numCache>
                <c:formatCode>General</c:formatCode>
                <c:ptCount val="3"/>
                <c:pt idx="0">
                  <c:v>19</c:v>
                </c:pt>
                <c:pt idx="1">
                  <c:v>11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293449179599353E-2"/>
          <c:y val="0.13372606035226856"/>
          <c:w val="0.86198915056796976"/>
          <c:h val="0.81734080828625877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plosion val="23"/>
            <c:spPr>
              <a:solidFill>
                <a:srgbClr val="00FFFF"/>
              </a:solidFill>
            </c:spPr>
          </c:dPt>
          <c:dPt>
            <c:idx val="1"/>
            <c:bubble3D val="0"/>
            <c:spPr>
              <a:solidFill>
                <a:srgbClr val="FF66FF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Лист301!$A$1:$A$3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Лист301!$B$1:$B$3</c:f>
              <c:numCache>
                <c:formatCode>General</c:formatCode>
                <c:ptCount val="3"/>
                <c:pt idx="0">
                  <c:v>75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140600457221101E-2"/>
          <c:y val="0.14266773388815382"/>
          <c:w val="0.84345438582704901"/>
          <c:h val="0.80445253557685514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99FF66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Лист302!$A$1:$A$4</c:f>
              <c:strCache>
                <c:ptCount val="4"/>
                <c:pt idx="0">
                  <c:v>а</c:v>
                </c:pt>
                <c:pt idx="1">
                  <c:v>б</c:v>
                </c:pt>
                <c:pt idx="2">
                  <c:v>в</c:v>
                </c:pt>
                <c:pt idx="3">
                  <c:v>г</c:v>
                </c:pt>
              </c:strCache>
            </c:strRef>
          </c:cat>
          <c:val>
            <c:numRef>
              <c:f>Лист302!$B$1:$B$4</c:f>
              <c:numCache>
                <c:formatCode>General</c:formatCode>
                <c:ptCount val="4"/>
                <c:pt idx="0">
                  <c:v>33</c:v>
                </c:pt>
                <c:pt idx="1">
                  <c:v>14</c:v>
                </c:pt>
                <c:pt idx="2">
                  <c:v>13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293449179599353E-2"/>
          <c:y val="0.12899978326634018"/>
          <c:w val="0.8431957013883703"/>
          <c:h val="0.8113916304381479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FF0066"/>
              </a:solidFill>
            </c:spPr>
          </c:dPt>
          <c:dPt>
            <c:idx val="3"/>
            <c:bubble3D val="0"/>
            <c:spPr>
              <a:solidFill>
                <a:srgbClr val="99FF66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Лист303!$A$1:$A$4</c:f>
              <c:strCache>
                <c:ptCount val="4"/>
                <c:pt idx="0">
                  <c:v>а</c:v>
                </c:pt>
                <c:pt idx="1">
                  <c:v>б</c:v>
                </c:pt>
                <c:pt idx="2">
                  <c:v>в</c:v>
                </c:pt>
                <c:pt idx="3">
                  <c:v>г</c:v>
                </c:pt>
              </c:strCache>
            </c:strRef>
          </c:cat>
          <c:val>
            <c:numRef>
              <c:f>Лист303!$B$1:$B$4</c:f>
              <c:numCache>
                <c:formatCode>General</c:formatCode>
                <c:ptCount val="4"/>
                <c:pt idx="0">
                  <c:v>21</c:v>
                </c:pt>
                <c:pt idx="1">
                  <c:v>15</c:v>
                </c:pt>
                <c:pt idx="2">
                  <c:v>10</c:v>
                </c:pt>
                <c:pt idx="3">
                  <c:v>15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spPr>
              <a:solidFill>
                <a:srgbClr val="FF66FF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Лист304!$A$1:$A$3</c:f>
              <c:strCache>
                <c:ptCount val="3"/>
                <c:pt idx="0">
                  <c:v>а</c:v>
                </c:pt>
                <c:pt idx="1">
                  <c:v>б</c:v>
                </c:pt>
                <c:pt idx="2">
                  <c:v>в</c:v>
                </c:pt>
              </c:strCache>
            </c:strRef>
          </c:cat>
          <c:val>
            <c:numRef>
              <c:f>Лист304!$B$1:$B$3</c:f>
              <c:numCache>
                <c:formatCode>General</c:formatCode>
                <c:ptCount val="3"/>
                <c:pt idx="0">
                  <c:v>16</c:v>
                </c:pt>
                <c:pt idx="1">
                  <c:v>41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347993473636081E-2"/>
          <c:y val="7.5326731373281774E-2"/>
          <c:w val="0.94059200033788715"/>
          <c:h val="0.89744725333548814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66FF"/>
              </a:solidFill>
            </c:spPr>
          </c:dPt>
          <c:dPt>
            <c:idx val="1"/>
            <c:bubble3D val="0"/>
            <c:spPr>
              <a:solidFill>
                <a:srgbClr val="00FFFF"/>
              </a:solidFill>
            </c:spPr>
          </c:dPt>
          <c:dPt>
            <c:idx val="2"/>
            <c:bubble3D val="0"/>
            <c:spPr>
              <a:solidFill>
                <a:srgbClr val="FF0066"/>
              </a:solidFill>
            </c:spPr>
          </c:dPt>
          <c:dPt>
            <c:idx val="3"/>
            <c:bubble3D val="0"/>
            <c:spPr>
              <a:solidFill>
                <a:srgbClr val="66FF33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Лист305!$A$1:$A$6</c:f>
              <c:strCache>
                <c:ptCount val="6"/>
                <c:pt idx="0">
                  <c:v>а</c:v>
                </c:pt>
                <c:pt idx="1">
                  <c:v>б</c:v>
                </c:pt>
                <c:pt idx="2">
                  <c:v>в</c:v>
                </c:pt>
                <c:pt idx="3">
                  <c:v>г</c:v>
                </c:pt>
                <c:pt idx="4">
                  <c:v>д</c:v>
                </c:pt>
                <c:pt idx="5">
                  <c:v>е</c:v>
                </c:pt>
              </c:strCache>
            </c:strRef>
          </c:cat>
          <c:val>
            <c:numRef>
              <c:f>Лист305!$B$1:$B$6</c:f>
              <c:numCache>
                <c:formatCode>General</c:formatCode>
                <c:ptCount val="6"/>
                <c:pt idx="0">
                  <c:v>34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772863539100894E-2"/>
          <c:y val="0.22541221473476128"/>
          <c:w val="0.9684542729217982"/>
          <c:h val="0.698409467913526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Лист306!$A$1</c:f>
              <c:strCache>
                <c:ptCount val="1"/>
                <c:pt idx="0">
                  <c:v>жоғары  деңгей  нерв  психикалық  кернеуі</c:v>
                </c:pt>
              </c:strCache>
            </c:strRef>
          </c:tx>
          <c:spPr>
            <a:solidFill>
              <a:srgbClr val="FF66FF"/>
            </a:solidFill>
          </c:spPr>
          <c:invertIfNegative val="0"/>
          <c:dLbls>
            <c:dLbl>
              <c:idx val="0"/>
              <c:layout>
                <c:manualLayout>
                  <c:x val="2.7244037022083365E-2"/>
                  <c:y val="-8.2102946415915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Лист306!$B$1:$E$1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Лист306!$A$2</c:f>
              <c:strCache>
                <c:ptCount val="1"/>
                <c:pt idx="0">
                  <c:v>ортаңғы деңгей  нерв психикалық  кернеуі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3.441352044894741E-2"/>
                  <c:y val="-7.90620965486593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Лист306!$B$2:$E$2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2"/>
          <c:order val="2"/>
          <c:tx>
            <c:strRef>
              <c:f>Лист306!$A$3</c:f>
              <c:strCache>
                <c:ptCount val="1"/>
                <c:pt idx="0">
                  <c:v>төменгі  деңгей  нерв  психикалық  кернеуі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dLbls>
            <c:dLbl>
              <c:idx val="0"/>
              <c:layout>
                <c:manualLayout>
                  <c:x val="3.2979623763574599E-2"/>
                  <c:y val="-7.2980396814147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Лист306!$B$3:$E$3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8570368"/>
        <c:axId val="178571904"/>
        <c:axId val="0"/>
      </c:bar3DChart>
      <c:catAx>
        <c:axId val="1785703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78571904"/>
        <c:crosses val="autoZero"/>
        <c:auto val="1"/>
        <c:lblAlgn val="ctr"/>
        <c:lblOffset val="100"/>
        <c:noMultiLvlLbl val="0"/>
      </c:catAx>
      <c:valAx>
        <c:axId val="178571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85703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4055254023265703E-2"/>
          <c:y val="0.17332844243359932"/>
          <c:w val="0.51168309663876554"/>
          <c:h val="0.18892201632768774"/>
        </c:manualLayout>
      </c:layout>
      <c:overlay val="0"/>
      <c:txPr>
        <a:bodyPr/>
        <a:lstStyle/>
        <a:p>
          <a:pPr>
            <a:defRPr sz="16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4581128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>
                <a:solidFill>
                  <a:srgbClr val="1313AD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Дайындаған:  педагог – психолог</a:t>
            </a:r>
            <a:r>
              <a:rPr lang="kk-KZ" b="1" i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lang="kk-KZ" b="1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Ашабекова А.Н.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2019 – 2020 оқу </a:t>
            </a:r>
            <a:r>
              <a:rPr lang="kk-KZ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99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808312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І кіші “Балапан” 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Сүйінғалиева Гүлжамал Өтегенқызы.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33 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28 бала (85 %)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( 15%)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6581452"/>
              </p:ext>
            </p:extLst>
          </p:nvPr>
        </p:nvGraphicFramePr>
        <p:xfrm>
          <a:off x="611560" y="45811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281239"/>
              </p:ext>
            </p:extLst>
          </p:nvPr>
        </p:nvGraphicFramePr>
        <p:xfrm>
          <a:off x="107504" y="2755357"/>
          <a:ext cx="8856984" cy="3986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3511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808312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І кіші “Жұлдыздар” 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Сидегалиева Гульшара Избасаровна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27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100(%)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(0 %)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386380"/>
              </p:ext>
            </p:extLst>
          </p:nvPr>
        </p:nvGraphicFramePr>
        <p:xfrm>
          <a:off x="107504" y="2636912"/>
          <a:ext cx="892899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8774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808312"/>
          </a:xfrm>
        </p:spPr>
        <p:txBody>
          <a:bodyPr>
            <a:no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3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ІІ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младшая группа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Смешарики”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Ажигалиева Роза Бактыбаевна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65%)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074666"/>
              </p:ext>
            </p:extLst>
          </p:nvPr>
        </p:nvGraphicFramePr>
        <p:xfrm>
          <a:off x="107504" y="2636912"/>
          <a:ext cx="8928992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46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2952328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4 Екінші кіші топ «Балдырған»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Туралиева Гүлшара Далабаевна</a:t>
            </a:r>
            <a:b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бала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0 %)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4997148"/>
              </p:ext>
            </p:extLst>
          </p:nvPr>
        </p:nvGraphicFramePr>
        <p:xfrm>
          <a:off x="107504" y="2708920"/>
          <a:ext cx="892899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364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2880320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кіші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“Айгөлек”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тобы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Халыбайқызы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Данагүл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( 61%)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(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36%)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(3%)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1694244"/>
              </p:ext>
            </p:extLst>
          </p:nvPr>
        </p:nvGraphicFramePr>
        <p:xfrm>
          <a:off x="107504" y="2564904"/>
          <a:ext cx="892899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224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856984" cy="3096344"/>
          </a:xfrm>
        </p:spPr>
        <p:txBody>
          <a:bodyPr>
            <a:normAutofit fontScale="90000"/>
          </a:bodyPr>
          <a:lstStyle/>
          <a:p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 І кіші «Балапан», №2  І кіші «Жұлдыздар»,  №3 ІІ младшая группа «Смешарики», № 12   І кіші «Айгөлек», № 4  ІІ кіші «Балдырған»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топтары</a:t>
            </a:r>
            <a:r>
              <a:rPr lang="kk-KZ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94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89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ана – 40 – 55 ұпай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 балабақшаға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келуге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95%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24 – 39 ұпай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шартты дайын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23 –16 ұпай  –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дайын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емес –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028850"/>
              </p:ext>
            </p:extLst>
          </p:nvPr>
        </p:nvGraphicFramePr>
        <p:xfrm>
          <a:off x="179512" y="2924944"/>
          <a:ext cx="878497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490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448272"/>
          </a:xfrm>
        </p:spPr>
        <p:txBody>
          <a:bodyPr>
            <a:normAutofit/>
          </a:bodyPr>
          <a:lstStyle/>
          <a:p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№1, 2, 3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4, 12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топтардың  жауап берген ата – аналар саны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61</a:t>
            </a:r>
            <a:b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Бөбегіңіздің бақшаға бейімделуі қалай өтті: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балам толық бейімделіп болды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33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54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таңертең бақшаға барғысы келмейді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23% 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кейде балабақшаға барғысы келмейді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21 %</a:t>
            </a:r>
            <a: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кешке үйге кетерде, тағы да ойнай тұрайыншы деп өтініш </a:t>
            </a:r>
            <a:r>
              <a:rPr lang="kk-KZ" sz="1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білдіреді </a:t>
            </a: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2%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839828"/>
              </p:ext>
            </p:extLst>
          </p:nvPr>
        </p:nvGraphicFramePr>
        <p:xfrm>
          <a:off x="179512" y="2564904"/>
          <a:ext cx="885698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208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2520280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Сіздің балапаңыздың балабақшаға бейімділігі қалай өтті?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Балабақшаға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жылаумен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21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көндірумен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–15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 эмоциясыз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сүйсініп, шаттанып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–15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25%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379384"/>
              </p:ext>
            </p:extLst>
          </p:nvPr>
        </p:nvGraphicFramePr>
        <p:xfrm>
          <a:off x="179512" y="2276872"/>
          <a:ext cx="878497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718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592288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Сіздің ойыңызша табысты бейімделуіне не әсер етті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барлық қызметкерлердің әрекеті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–16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ата –  аналармен қызметкерлердің біріккен әрекеті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41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67%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ата –  ананың әрекеті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7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6179006"/>
              </p:ext>
            </p:extLst>
          </p:nvPr>
        </p:nvGraphicFramePr>
        <p:xfrm>
          <a:off x="179512" y="2057400"/>
          <a:ext cx="8784976" cy="461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639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952328"/>
          </a:xfrm>
        </p:spPr>
        <p:txBody>
          <a:bodyPr>
            <a:normAutofit/>
          </a:bodyPr>
          <a:lstStyle/>
          <a:p>
            <a:r>
              <a:rPr lang="kk-KZ" sz="1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Балабақшаға алғаш келген күні балаңыздың мінез  –  құлқы қандай болды?: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әдеттегідей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56%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 ішуден бас тартты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6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 ұйықтау қиын болды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– 5%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қатты көңілсіз, жабырқау болды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6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д) үлкен әсермен келді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16%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е) жоғарыдағы факторлардың бәрі орын алды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4  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7%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0105810"/>
              </p:ext>
            </p:extLst>
          </p:nvPr>
        </p:nvGraphicFramePr>
        <p:xfrm>
          <a:off x="179512" y="2780928"/>
          <a:ext cx="871296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734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6480720"/>
          </a:xfrm>
        </p:spPr>
        <p:txBody>
          <a:bodyPr>
            <a:normAutofit/>
          </a:bodyPr>
          <a:lstStyle/>
          <a:p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 психикалық кернеуін анықтауға арналған сауалнама қорытындысы.</a:t>
            </a:r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– 30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–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төменгі  деңгей  нерв  психикалық 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кернеуі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– 50%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ортаңғы деңгей  нерв психикалық 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кернеуі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50%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 деңгей  нерв  психикалық 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кернеуі</a:t>
            </a:r>
            <a: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Направлена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выявление признаков нервно – </a:t>
            </a:r>
            <a: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психического напряжения у детей</a:t>
            </a:r>
            <a:r>
              <a:rPr lang="kk-KZ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заключение а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нкеты.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– 30 %   – слабая степень нервно – психического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напряжения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– 50 %  –  выраженное нервно – психическое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напряжение 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50 % и больше  –  высокая степень нервно – психического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напряжения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65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3240360"/>
          </a:xfrm>
        </p:spPr>
        <p:txBody>
          <a:bodyPr>
            <a:normAutofit fontScale="90000"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Нерв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психикалық кернеуін анықтауға арналған сауалнама қорытындысы.</a:t>
            </a:r>
            <a:r>
              <a:rPr lang="kk-KZ" sz="2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І кіші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«Балапан»,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І кіші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«Жұлдыздар», 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№3 ІІ младшая группа «Смешарики»,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12   І кіші «Айгөлек», № 4  ІІ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кіші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«Балдырған» топтары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95 </a:t>
            </a: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99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төменгі  деңгей  нерв  психикалық  кернеуі</a:t>
            </a:r>
            <a:b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1%  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ортаңғы деңгей  нерв психикалық  кернеуі</a:t>
            </a:r>
            <a:b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– 0%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жоғары  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  нерв  психикалық 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кернеуі</a:t>
            </a:r>
            <a: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340506"/>
              </p:ext>
            </p:extLst>
          </p:nvPr>
        </p:nvGraphicFramePr>
        <p:xfrm>
          <a:off x="179512" y="2564904"/>
          <a:ext cx="885698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587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112</Words>
  <Application>Microsoft Office PowerPoint</Application>
  <PresentationFormat>Экран (4:3)</PresentationFormat>
  <Paragraphs>19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Балабақшаға жаңадан келген  балалардың бейімделу кезеңінің хаттамасы</vt:lpstr>
      <vt:lpstr>Балабақшаға жаңадан келген  балалардың бейімделу кезеңінің хаттамасы   1.Тобы:  №1  І кіші “Балапан” тобы 2.Тәрбиешісі:  Сүйінғалиева Гүлжамал Өтегенқызы. 3. Бейімделуден өткен бала саны:   33 бала Жеңіл бейімделу:   28 бала (85 %) Орташа бейімделу:  5 бала ( 15%)  Ауыр бейімделу: 0 бала (0%)  </vt:lpstr>
      <vt:lpstr>Балабақшаға жаңадан келген  балалардың бейімделу кезеңінің хаттамасы   1.Тобы:  №2  І кіші “Жұлдыздар” тобы 2.Тәрбиешісі: Сидегалиева Гульшара Избасаровна 3. Бейімделуден өткен бала саны:  27 бала Жеңіл бейімделу:  27 бала 100(%) Орташа бейімделу:  0 бала (0 %)  Ауыр бейімделу: 0 бала (0%)  </vt:lpstr>
      <vt:lpstr>Балабақшаға жаңадан келген  балалардың бейімделу кезеңінің хаттамасы  1.Тобы:  № 3  ІІ младшая группа “ Смешарики” 2.Тәрбиешісі: Ажигалиева Роза Бактыбаевна 3. Бейімделуден өткен бала саны:  17 бала Жеңіл бейімделу:  5 бала ( 29 %) Орташа бейімделу:  11 бала ( 65%)  Ауыр бейімделу: 1 бала (6%)  </vt:lpstr>
      <vt:lpstr>Балабақшаға жаңадан келген  балалардың бейімделу кезеңінің хаттамасы  1.Тобы:  № 4 Екінші кіші топ «Балдырған» 2.Тәрбиешісі: Туралиева Гүлшара Далабаевна 3. Бейімделуден өткен бала саны:  2 бала Жеңіл бейімделу:  2 бала (  100 %) Орташа бейімделу:  0 бала ( 0 %)  Ауыр бейімделу: 0 бала (0%)  </vt:lpstr>
      <vt:lpstr>Балабақшаға жаңадан келген  балалардың бейімделу кезеңінің хаттамасы   1.Тобы:  №12  І кіші “Айгөлек” тобы 2.Тәрбиешісі: Халыбайқызы Данагүл 3. Бейімделуден өткен бала саны:   31 бала Жеңіл бейімделу:   19 бала ( 61%) Орташа бейімделу:  11 бала ( 36%)  Ауыр бейімделу: 1 бала (3%)  </vt:lpstr>
      <vt:lpstr>Ата – анаға арналған сауалнама қорытындысы «Балаңыз балабақшаға дайын ба?»   №1  І кіші «Балапан», №2  І кіші «Жұлдыздар»,  №3 ІІ младшая группа «Смешарики», № 12   І кіші «Айгөлек», № 4  ІІ кіші «Балдырған» топтары Сауалнамаға жауап берген ата – аналар – 94  89 ата – ана – 40 – 55 ұпай  –  балабақшаға келуге дайын –  95% 5 ата – ана – 24 – 39 ұпай  –  шартты дайын –  5%   0 ата – ана – 23 –16 ұпай  –  дайын емес – 0 %  </vt:lpstr>
      <vt:lpstr>Ата – анаға арналған сауалнама №1, 2, 3, 4, 12 топтардың  жауап берген ата – аналар саны – 61   1. Бөбегіңіздің бақшаға бейімделуі қалай өтті:  а) балам толық бейімделіп болды – 33 –  54%  б) таңертең бақшаға барғысы келмейді – 14 – 23%  в) кейде балабақшаға барғысы келмейді – 13 – 21 % г) кешке үйге кетерде, тағы да ойнай тұрайыншы деп өтініш білдіреді – 1 – 2%</vt:lpstr>
      <vt:lpstr>2. Сіздің балапаңыздың балабақшаға бейімділігі қалай өтті? Балабақшаға: а) жылаумен – 21 – 34% б) көндірумен –15  –  25% в) еш эмоциясыз – 10  –  16% г) сүйсініп, шаттанып –15  – 25% </vt:lpstr>
      <vt:lpstr>3. Сіздің ойыңызша табысты бейімделуіне не әсер етті: а) барлық қызметкерлердің әрекеті –16  – 26% б) ата –  аналармен қызметкерлердің біріккен әрекеті – 41  – 67%  в) ата –  ананың әрекеті – 4  – 7% </vt:lpstr>
      <vt:lpstr>4. Балабақшаға алғаш келген күні балаңыздың мінез  –  құлқы қандай болды?:  а) әдеттегідей – 34 – 56% б) ас ішуден бас тартты – 4  – 6 %  в)  ұйықтау қиын болды – 3 – 5% г) қатты көңілсіз, жабырқау болды – 6  – 10%  д) үлкен әсермен келді – 10 – 16% е) жоғарыдағы факторлардың бәрі орын алды – 4  – 7%</vt:lpstr>
      <vt:lpstr>Нерв психикалық кернеуін анықтауға арналған сауалнама қорытындысы.  0 – 30% – төменгі  деңгей  нерв  психикалық  кернеуі 30 – 50% – ортаңғы деңгей  нерв психикалық  кернеуі 50% – жоғары  деңгей  нерв  психикалық  кернеуі  Направлена на выявление признаков нервно –  психического напряжения у детей заключение анкеты.  0 – 30 %   – слабая степень нервно – психического напряжения  30 – 50 %  –  выраженное нервно – психическое напряжение  50 % и больше  –  высокая степень нервно – психического напряжения  </vt:lpstr>
      <vt:lpstr>   Нерв психикалық кернеуін анықтауға арналған сауалнама қорытындысы.   №1  І кіші «Балапан», №2  І кіші «Жұлдыздар»,  №3 ІІ младшая группа «Смешарики», № 12   І кіші «Айгөлек», № 4  ІІ кіші «Балдырған» топтары 95 – 99%  төменгі  деңгей  нерв  психикалық  кернеуі 1 – 1%  ортаңғы деңгей  нерв психикалық  кернеуі 0 – 0% жоғары  деңгей  нерв  психикалық  кернеуі   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hpPav</dc:creator>
  <cp:lastModifiedBy>Пользователь Windows</cp:lastModifiedBy>
  <cp:revision>45</cp:revision>
  <dcterms:created xsi:type="dcterms:W3CDTF">2020-03-03T05:40:44Z</dcterms:created>
  <dcterms:modified xsi:type="dcterms:W3CDTF">2020-03-30T18:08:17Z</dcterms:modified>
</cp:coreProperties>
</file>