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6" r:id="rId16"/>
    <p:sldId id="273" r:id="rId17"/>
    <p:sldId id="274" r:id="rId18"/>
    <p:sldId id="277" r:id="rId19"/>
    <p:sldId id="275" r:id="rId20"/>
    <p:sldId id="280" r:id="rId21"/>
    <p:sldId id="281" r:id="rId22"/>
    <p:sldId id="282" r:id="rId23"/>
    <p:sldId id="283" r:id="rId24"/>
    <p:sldId id="284" r:id="rId25"/>
    <p:sldId id="285" r:id="rId26"/>
    <p:sldId id="286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8" d="100"/>
          <a:sy n="68" d="100"/>
        </p:scale>
        <p:origin x="-14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pPav\Desktop\&#1085;&#1088;\Desktop\&#1051;&#1080;&#1089;&#1090;%20Microsoft%20Office%20Excel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pPav\Desktop\&#1085;&#1088;\Desktop\&#1051;&#1080;&#1089;&#1090;%20Microsoft%20Office%20Excel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pPav\Desktop\&#1085;&#1088;\Desktop\&#1051;&#1080;&#1089;&#1090;%20Microsoft%20Office%20Excel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pPav\Desktop\&#1085;&#1088;\Desktop\&#1051;&#1080;&#1089;&#1090;%20Microsoft%20Office%20Excel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pPav\Desktop\&#1085;&#1088;\Desktop\&#1051;&#1080;&#1089;&#1090;%20Microsoft%20Office%20Excel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pPav\Desktop\&#1085;&#1088;\Desktop\&#1051;&#1080;&#1089;&#1090;%20Microsoft%20Office%20Excel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pPav\Desktop\&#1085;&#1088;\Desktop\&#1051;&#1080;&#1089;&#1090;%20Microsoft%20Office%20Excel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pPav\Desktop\&#1085;&#1088;\Desktop\&#1051;&#1080;&#1089;&#1090;%20Microsoft%20Office%20Excel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pPav\Desktop\&#1085;&#1088;\Desktop\&#1051;&#1080;&#1089;&#1090;%20Microsoft%20Office%20Excel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pPav\Desktop\&#1085;&#1088;\Desktop\&#1051;&#1080;&#1089;&#1090;%20Microsoft%20Office%20Excel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pPav\Desktop\&#1085;&#1088;\Desktop\&#1051;&#1080;&#1089;&#1090;%20Microsoft%20Office%20Excel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pPav\Desktop\&#1085;&#1088;\Desktop\&#1051;&#1080;&#1089;&#1090;%20Microsoft%20Office%20Excel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pPav\Desktop\&#1085;&#1088;\Desktop\&#1051;&#1080;&#1089;&#1090;%20Microsoft%20Office%20Excel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pPav\Desktop\&#1085;&#1088;\Desktop\&#1051;&#1080;&#1089;&#1090;%20Microsoft%20Office%20Excel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pPav\Desktop\&#1085;&#1088;\Desktop\&#1051;&#1080;&#1089;&#1090;%20Microsoft%20Office%20Excel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pPav\Desktop\&#1085;&#1088;\Desktop\&#1051;&#1080;&#1089;&#1090;%20Microsoft%20Office%20Excel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pPav\Desktop\&#1085;&#1088;\Desktop\&#1051;&#1080;&#1089;&#1090;%20Microsoft%20Office%20Excel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pPav\Desktop\&#1085;&#1088;\Desktop\&#1051;&#1080;&#1089;&#1090;%20Microsoft%20Office%20Excel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pPav\Desktop\&#1085;&#1088;\Desktop\&#1051;&#1080;&#1089;&#1090;%20Microsoft%20Office%20Excel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pPav\Desktop\&#1085;&#1088;\Desktop\&#1051;&#1080;&#1089;&#1090;%20Microsoft%20Office%20Excel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pPav\Desktop\&#1085;&#1088;\Desktop\&#1051;&#1080;&#1089;&#1090;%20Microsoft%20Office%20Excel.xlsx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pPav\Desktop\&#1085;&#1088;\Desktop\&#1051;&#1080;&#1089;&#1090;%20Microsoft%20Office%20Excel.xlsx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pPav\Desktop\&#1085;&#1088;\Desktop\&#1051;&#1080;&#1089;&#1090;%20Microsoft%20Office%20Exce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9081668988346024E-2"/>
          <c:y val="7.1948354944688681E-2"/>
          <c:w val="0.86897039930036279"/>
          <c:h val="0.83090767692478618"/>
        </c:manualLayout>
      </c:layout>
      <c:pie3DChart>
        <c:varyColors val="1"/>
        <c:ser>
          <c:idx val="0"/>
          <c:order val="0"/>
          <c:spPr>
            <a:solidFill>
              <a:srgbClr val="FFFF00"/>
            </a:solidFill>
          </c:spPr>
          <c:explosion val="25"/>
          <c:dLbls>
            <c:txPr>
              <a:bodyPr/>
              <a:lstStyle/>
              <a:p>
                <a:pPr>
                  <a:defRPr sz="1800" b="1" i="1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Лист202!$A$1:$A$3</c:f>
              <c:strCache>
                <c:ptCount val="3"/>
                <c:pt idx="0">
                  <c:v>Жеңіл бейімделу</c:v>
                </c:pt>
                <c:pt idx="1">
                  <c:v>Орташа бейімделу</c:v>
                </c:pt>
                <c:pt idx="2">
                  <c:v>Ауыр бейімделу</c:v>
                </c:pt>
              </c:strCache>
            </c:strRef>
          </c:cat>
          <c:val>
            <c:numRef>
              <c:f>Лист202!$B$1:$B$3</c:f>
              <c:numCache>
                <c:formatCode>General</c:formatCode>
                <c:ptCount val="3"/>
                <c:pt idx="0">
                  <c:v>4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8802985475936851E-2"/>
          <c:y val="8.415926495496602E-2"/>
          <c:w val="0.85425078819440226"/>
          <c:h val="0.81930467764790271"/>
        </c:manualLayout>
      </c:layout>
      <c:pie3DChart>
        <c:varyColors val="1"/>
        <c:ser>
          <c:idx val="0"/>
          <c:order val="0"/>
          <c:spPr>
            <a:solidFill>
              <a:srgbClr val="0070C0"/>
            </a:solidFill>
          </c:spPr>
          <c:explosion val="25"/>
          <c:dLbls>
            <c:txPr>
              <a:bodyPr/>
              <a:lstStyle/>
              <a:p>
                <a:pPr>
                  <a:defRPr sz="1800" b="1" i="1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Лист203!$A$1:$A$3</c:f>
              <c:strCache>
                <c:ptCount val="3"/>
                <c:pt idx="0">
                  <c:v>Жеңіл бейімделу</c:v>
                </c:pt>
                <c:pt idx="1">
                  <c:v>Орташа бейімделу</c:v>
                </c:pt>
                <c:pt idx="2">
                  <c:v>Ауыр бейімделу</c:v>
                </c:pt>
              </c:strCache>
            </c:strRef>
          </c:cat>
          <c:val>
            <c:numRef>
              <c:f>Лист203!$B$1:$B$3</c:f>
              <c:numCache>
                <c:formatCode>General</c:formatCode>
                <c:ptCount val="3"/>
                <c:pt idx="0">
                  <c:v>12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2141351325262586E-2"/>
          <c:y val="7.1948354944688681E-2"/>
          <c:w val="0.9169238481698756"/>
          <c:h val="0.875"/>
        </c:manualLayout>
      </c:layout>
      <c:pie3DChart>
        <c:varyColors val="1"/>
        <c:ser>
          <c:idx val="0"/>
          <c:order val="0"/>
          <c:explosion val="25"/>
          <c:dPt>
            <c:idx val="0"/>
            <c:bubble3D val="0"/>
            <c:explosion val="27"/>
            <c:spPr>
              <a:solidFill>
                <a:srgbClr val="00FFFF"/>
              </a:solidFill>
            </c:spPr>
          </c:dPt>
          <c:dPt>
            <c:idx val="1"/>
            <c:bubble3D val="0"/>
            <c:spPr>
              <a:solidFill>
                <a:srgbClr val="FF66FF"/>
              </a:solidFill>
            </c:spPr>
          </c:dPt>
          <c:dLbls>
            <c:txPr>
              <a:bodyPr/>
              <a:lstStyle/>
              <a:p>
                <a:pPr>
                  <a:defRPr sz="1800" b="1" i="1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Лист204!$A$1:$A$3</c:f>
              <c:strCache>
                <c:ptCount val="3"/>
                <c:pt idx="0">
                  <c:v>Жеңіл бейімделу</c:v>
                </c:pt>
                <c:pt idx="1">
                  <c:v>Орташа бейімделу</c:v>
                </c:pt>
                <c:pt idx="2">
                  <c:v>Ауыр бейімделу</c:v>
                </c:pt>
              </c:strCache>
            </c:strRef>
          </c:cat>
          <c:val>
            <c:numRef>
              <c:f>Лист204!$B$1:$B$3</c:f>
              <c:numCache>
                <c:formatCode>General</c:formatCode>
                <c:ptCount val="3"/>
                <c:pt idx="0">
                  <c:v>16</c:v>
                </c:pt>
                <c:pt idx="1">
                  <c:v>6</c:v>
                </c:pt>
                <c:pt idx="2">
                  <c:v>0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2125277396815856E-2"/>
          <c:y val="7.1948354944688681E-2"/>
          <c:w val="0.89574944520636834"/>
          <c:h val="0.85610329011062258"/>
        </c:manualLayout>
      </c:layout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66FF33"/>
              </a:solidFill>
            </c:spPr>
          </c:dPt>
          <c:dPt>
            <c:idx val="1"/>
            <c:bubble3D val="0"/>
            <c:spPr>
              <a:solidFill>
                <a:srgbClr val="FFC000"/>
              </a:solidFill>
            </c:spPr>
          </c:dPt>
          <c:dLbls>
            <c:txPr>
              <a:bodyPr/>
              <a:lstStyle/>
              <a:p>
                <a:pPr>
                  <a:defRPr sz="1800" b="1" i="1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Лист205!$A$1:$A$3</c:f>
              <c:strCache>
                <c:ptCount val="3"/>
                <c:pt idx="0">
                  <c:v>Жеңіл бейімделу</c:v>
                </c:pt>
                <c:pt idx="1">
                  <c:v>Орташа бейімделу</c:v>
                </c:pt>
                <c:pt idx="2">
                  <c:v>Ауыр бейімделу</c:v>
                </c:pt>
              </c:strCache>
            </c:strRef>
          </c:cat>
          <c:val>
            <c:numRef>
              <c:f>Лист205!$B$1:$B$3</c:f>
              <c:numCache>
                <c:formatCode>General</c:formatCode>
                <c:ptCount val="3"/>
                <c:pt idx="0">
                  <c:v>3</c:v>
                </c:pt>
                <c:pt idx="1">
                  <c:v>4</c:v>
                </c:pt>
                <c:pt idx="2">
                  <c:v>0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rgbClr val="00B0F0"/>
            </a:solidFill>
          </c:spPr>
          <c:invertIfNegative val="0"/>
          <c:cat>
            <c:strRef>
              <c:f>Лист206!$A$1:$A$3</c:f>
              <c:strCache>
                <c:ptCount val="3"/>
                <c:pt idx="0">
                  <c:v>Балабақшаға келуге дайын</c:v>
                </c:pt>
                <c:pt idx="1">
                  <c:v>Шартты дайын</c:v>
                </c:pt>
                <c:pt idx="2">
                  <c:v>Дайын емес</c:v>
                </c:pt>
              </c:strCache>
            </c:strRef>
          </c:cat>
          <c:val>
            <c:numRef>
              <c:f>Лист206!$B$1:$B$3</c:f>
              <c:numCache>
                <c:formatCode>General</c:formatCode>
                <c:ptCount val="3"/>
                <c:pt idx="0">
                  <c:v>4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36995584"/>
        <c:axId val="136997120"/>
        <c:axId val="0"/>
      </c:bar3DChart>
      <c:catAx>
        <c:axId val="136995584"/>
        <c:scaling>
          <c:orientation val="minMax"/>
        </c:scaling>
        <c:delete val="0"/>
        <c:axPos val="b"/>
        <c:majorTickMark val="none"/>
        <c:minorTickMark val="none"/>
        <c:tickLblPos val="nextTo"/>
        <c:crossAx val="136997120"/>
        <c:crosses val="autoZero"/>
        <c:auto val="1"/>
        <c:lblAlgn val="ctr"/>
        <c:lblOffset val="100"/>
        <c:noMultiLvlLbl val="0"/>
      </c:catAx>
      <c:valAx>
        <c:axId val="136997120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800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36995584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8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dTable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rgbClr val="FFC000"/>
            </a:solidFill>
          </c:spPr>
          <c:invertIfNegative val="0"/>
          <c:cat>
            <c:strRef>
              <c:f>Лист208!$A$1:$A$3</c:f>
              <c:strCache>
                <c:ptCount val="3"/>
                <c:pt idx="0">
                  <c:v>Балабақшаға келуге дайын</c:v>
                </c:pt>
                <c:pt idx="1">
                  <c:v>Шартты дайын</c:v>
                </c:pt>
                <c:pt idx="2">
                  <c:v>Дайын емес</c:v>
                </c:pt>
              </c:strCache>
            </c:strRef>
          </c:cat>
          <c:val>
            <c:numRef>
              <c:f>Лист208!$B$1:$B$3</c:f>
              <c:numCache>
                <c:formatCode>General</c:formatCode>
                <c:ptCount val="3"/>
                <c:pt idx="0">
                  <c:v>9</c:v>
                </c:pt>
                <c:pt idx="1">
                  <c:v>3</c:v>
                </c:pt>
                <c:pt idx="2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53354240"/>
        <c:axId val="153355776"/>
        <c:axId val="0"/>
      </c:bar3DChart>
      <c:catAx>
        <c:axId val="153354240"/>
        <c:scaling>
          <c:orientation val="minMax"/>
        </c:scaling>
        <c:delete val="0"/>
        <c:axPos val="b"/>
        <c:majorTickMark val="none"/>
        <c:minorTickMark val="none"/>
        <c:tickLblPos val="nextTo"/>
        <c:crossAx val="153355776"/>
        <c:crosses val="autoZero"/>
        <c:auto val="1"/>
        <c:lblAlgn val="ctr"/>
        <c:lblOffset val="100"/>
        <c:noMultiLvlLbl val="0"/>
      </c:catAx>
      <c:valAx>
        <c:axId val="15335577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800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3354240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8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dTable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rgbClr val="00B050"/>
            </a:solidFill>
          </c:spPr>
          <c:invertIfNegative val="0"/>
          <c:cat>
            <c:strRef>
              <c:f>Лист209!$A$1:$A$3</c:f>
              <c:strCache>
                <c:ptCount val="3"/>
                <c:pt idx="0">
                  <c:v>Балабақшаға келуге дайын</c:v>
                </c:pt>
                <c:pt idx="1">
                  <c:v>Шартты дайын</c:v>
                </c:pt>
                <c:pt idx="2">
                  <c:v>Дайын емес</c:v>
                </c:pt>
              </c:strCache>
            </c:strRef>
          </c:cat>
          <c:val>
            <c:numRef>
              <c:f>Лист209!$B$1:$B$3</c:f>
              <c:numCache>
                <c:formatCode>General</c:formatCode>
                <c:ptCount val="3"/>
                <c:pt idx="0">
                  <c:v>2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53403392"/>
        <c:axId val="153404928"/>
        <c:axId val="0"/>
      </c:bar3DChart>
      <c:catAx>
        <c:axId val="153403392"/>
        <c:scaling>
          <c:orientation val="minMax"/>
        </c:scaling>
        <c:delete val="0"/>
        <c:axPos val="b"/>
        <c:majorTickMark val="none"/>
        <c:minorTickMark val="none"/>
        <c:tickLblPos val="nextTo"/>
        <c:crossAx val="153404928"/>
        <c:crosses val="autoZero"/>
        <c:auto val="1"/>
        <c:lblAlgn val="ctr"/>
        <c:lblOffset val="100"/>
        <c:noMultiLvlLbl val="0"/>
      </c:catAx>
      <c:valAx>
        <c:axId val="15340492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800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3403392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8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dTable>
    </c:plotArea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rgbClr val="FF0066"/>
            </a:solidFill>
          </c:spPr>
          <c:invertIfNegative val="0"/>
          <c:cat>
            <c:strRef>
              <c:f>Лист210!$A$1:$A$3</c:f>
              <c:strCache>
                <c:ptCount val="3"/>
                <c:pt idx="0">
                  <c:v>Балабақшаға келуге дайын</c:v>
                </c:pt>
                <c:pt idx="1">
                  <c:v>Шартты дайын</c:v>
                </c:pt>
                <c:pt idx="2">
                  <c:v>Дайын емес</c:v>
                </c:pt>
              </c:strCache>
            </c:strRef>
          </c:cat>
          <c:val>
            <c:numRef>
              <c:f>Лист210!$B$1:$B$3</c:f>
              <c:numCache>
                <c:formatCode>General</c:formatCode>
                <c:ptCount val="3"/>
                <c:pt idx="0">
                  <c:v>7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68968192"/>
        <c:axId val="168969728"/>
        <c:axId val="0"/>
      </c:bar3DChart>
      <c:catAx>
        <c:axId val="168968192"/>
        <c:scaling>
          <c:orientation val="minMax"/>
        </c:scaling>
        <c:delete val="0"/>
        <c:axPos val="b"/>
        <c:majorTickMark val="none"/>
        <c:minorTickMark val="none"/>
        <c:tickLblPos val="nextTo"/>
        <c:crossAx val="168969728"/>
        <c:crosses val="autoZero"/>
        <c:auto val="1"/>
        <c:lblAlgn val="ctr"/>
        <c:lblOffset val="100"/>
        <c:noMultiLvlLbl val="0"/>
      </c:catAx>
      <c:valAx>
        <c:axId val="16896972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800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8968192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8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dTable>
    </c:plotArea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064318250353135E-2"/>
          <c:y val="7.2120016967811659E-2"/>
          <c:w val="0.89723154009965278"/>
          <c:h val="0.85575996606437676"/>
        </c:manualLayout>
      </c:layout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66FF33"/>
              </a:solidFill>
            </c:spPr>
          </c:dPt>
          <c:dPt>
            <c:idx val="1"/>
            <c:bubble3D val="0"/>
            <c:spPr>
              <a:solidFill>
                <a:srgbClr val="00B0F0"/>
              </a:solidFill>
            </c:spPr>
          </c:dPt>
          <c:dPt>
            <c:idx val="2"/>
            <c:bubble3D val="0"/>
            <c:spPr>
              <a:solidFill>
                <a:srgbClr val="FFFF00"/>
              </a:solidFill>
            </c:spPr>
          </c:dPt>
          <c:dLbls>
            <c:txPr>
              <a:bodyPr/>
              <a:lstStyle/>
              <a:p>
                <a:pPr>
                  <a:defRPr sz="1600" b="1" i="1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Лист211!$A$1:$A$4</c:f>
              <c:strCache>
                <c:ptCount val="4"/>
                <c:pt idx="0">
                  <c:v>балам толық бейімделіп болды </c:v>
                </c:pt>
                <c:pt idx="1">
                  <c:v>таңертең бақшаға барғысы келмейді</c:v>
                </c:pt>
                <c:pt idx="2">
                  <c:v>кейде балабақшаға барғысы келмейді </c:v>
                </c:pt>
                <c:pt idx="3">
                  <c:v>кешке үйге кетерде, тағы да ойнай тұрайыншы деп өтініш білдіреді</c:v>
                </c:pt>
              </c:strCache>
            </c:strRef>
          </c:cat>
          <c:val>
            <c:numRef>
              <c:f>Лист211!$B$1:$B$4</c:f>
              <c:numCache>
                <c:formatCode>General</c:formatCode>
                <c:ptCount val="4"/>
                <c:pt idx="0">
                  <c:v>15</c:v>
                </c:pt>
                <c:pt idx="1">
                  <c:v>7</c:v>
                </c:pt>
                <c:pt idx="2">
                  <c:v>3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1448709555687573E-2"/>
          <c:y val="9.7195484654710493E-2"/>
          <c:w val="0.84293297071675233"/>
          <c:h val="0.81139163043814799"/>
        </c:manualLayout>
      </c:layout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00B0F0"/>
              </a:solidFill>
            </c:spPr>
          </c:dPt>
          <c:dPt>
            <c:idx val="1"/>
            <c:bubble3D val="0"/>
            <c:spPr>
              <a:solidFill>
                <a:srgbClr val="66FF33"/>
              </a:solidFill>
            </c:spPr>
          </c:dPt>
          <c:dPt>
            <c:idx val="2"/>
            <c:bubble3D val="0"/>
            <c:spPr>
              <a:solidFill>
                <a:srgbClr val="FF0000"/>
              </a:solidFill>
            </c:spPr>
          </c:dPt>
          <c:dPt>
            <c:idx val="3"/>
            <c:bubble3D val="0"/>
            <c:spPr>
              <a:solidFill>
                <a:srgbClr val="FFFF00"/>
              </a:solidFill>
            </c:spPr>
          </c:dPt>
          <c:dLbls>
            <c:txPr>
              <a:bodyPr/>
              <a:lstStyle/>
              <a:p>
                <a:pPr>
                  <a:defRPr sz="2000" b="1" i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Лист212!$A$1:$A$4</c:f>
              <c:strCache>
                <c:ptCount val="4"/>
                <c:pt idx="0">
                  <c:v>жылаумен </c:v>
                </c:pt>
                <c:pt idx="1">
                  <c:v>көндірумен </c:v>
                </c:pt>
                <c:pt idx="2">
                  <c:v>еш эмоциясыз </c:v>
                </c:pt>
                <c:pt idx="3">
                  <c:v>сүйсініп, шаттанып </c:v>
                </c:pt>
              </c:strCache>
            </c:strRef>
          </c:cat>
          <c:val>
            <c:numRef>
              <c:f>Лист212!$B$1:$B$4</c:f>
              <c:numCache>
                <c:formatCode>General</c:formatCode>
                <c:ptCount val="4"/>
                <c:pt idx="0">
                  <c:v>7</c:v>
                </c:pt>
                <c:pt idx="1">
                  <c:v>4</c:v>
                </c:pt>
                <c:pt idx="2">
                  <c:v>5</c:v>
                </c:pt>
                <c:pt idx="3">
                  <c:v>9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FF66FF"/>
              </a:solidFill>
            </c:spPr>
          </c:dPt>
          <c:dPt>
            <c:idx val="1"/>
            <c:bubble3D val="0"/>
            <c:spPr>
              <a:solidFill>
                <a:srgbClr val="66FF33"/>
              </a:solidFill>
            </c:spPr>
          </c:dPt>
          <c:dPt>
            <c:idx val="2"/>
            <c:bubble3D val="0"/>
            <c:spPr>
              <a:solidFill>
                <a:srgbClr val="00B0F0"/>
              </a:solidFill>
            </c:spPr>
          </c:dPt>
          <c:dLbls>
            <c:txPr>
              <a:bodyPr/>
              <a:lstStyle/>
              <a:p>
                <a:pPr>
                  <a:defRPr sz="1600" b="1" i="1">
                    <a:solidFill>
                      <a:srgbClr val="00206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Лист213!$A$1:$A$3</c:f>
              <c:strCache>
                <c:ptCount val="3"/>
                <c:pt idx="0">
                  <c:v>барлық қызметкерлердің әрекеті </c:v>
                </c:pt>
                <c:pt idx="1">
                  <c:v>ата – аналармен қызметкерлердің біріккен әрекеті </c:v>
                </c:pt>
                <c:pt idx="2">
                  <c:v>ата – ананың әрекеті </c:v>
                </c:pt>
              </c:strCache>
            </c:strRef>
          </c:cat>
          <c:val>
            <c:numRef>
              <c:f>Лист213!$B$1:$B$3</c:f>
              <c:numCache>
                <c:formatCode>General</c:formatCode>
                <c:ptCount val="3"/>
                <c:pt idx="0">
                  <c:v>10</c:v>
                </c:pt>
                <c:pt idx="1">
                  <c:v>11</c:v>
                </c:pt>
                <c:pt idx="2">
                  <c:v>4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8145663026688794E-2"/>
          <c:y val="7.2120016967811659E-2"/>
          <c:w val="0.86931066799029488"/>
          <c:h val="0.83010625082061595"/>
        </c:manualLayout>
      </c:layout>
      <c:pie3DChart>
        <c:varyColors val="1"/>
        <c:ser>
          <c:idx val="0"/>
          <c:order val="0"/>
          <c:explosion val="24"/>
          <c:dPt>
            <c:idx val="0"/>
            <c:bubble3D val="0"/>
            <c:spPr>
              <a:solidFill>
                <a:srgbClr val="00B0F0"/>
              </a:solidFill>
            </c:spPr>
          </c:dPt>
          <c:dPt>
            <c:idx val="1"/>
            <c:bubble3D val="0"/>
            <c:spPr>
              <a:solidFill>
                <a:srgbClr val="66FF33"/>
              </a:solidFill>
            </c:spPr>
          </c:dPt>
          <c:dPt>
            <c:idx val="3"/>
            <c:bubble3D val="0"/>
            <c:spPr>
              <a:solidFill>
                <a:srgbClr val="FF0000"/>
              </a:solidFill>
            </c:spPr>
          </c:dPt>
          <c:dPt>
            <c:idx val="4"/>
            <c:bubble3D val="0"/>
            <c:spPr>
              <a:solidFill>
                <a:srgbClr val="FFFF00"/>
              </a:solidFill>
            </c:spPr>
          </c:dPt>
          <c:dPt>
            <c:idx val="5"/>
            <c:bubble3D val="0"/>
            <c:spPr>
              <a:solidFill>
                <a:srgbClr val="7030A0"/>
              </a:solidFill>
            </c:spPr>
          </c:dPt>
          <c:dLbls>
            <c:txPr>
              <a:bodyPr/>
              <a:lstStyle/>
              <a:p>
                <a:pPr>
                  <a:defRPr sz="1600" b="1" i="1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Лист214!$A$1:$A$6</c:f>
              <c:strCache>
                <c:ptCount val="6"/>
                <c:pt idx="0">
                  <c:v>әдеттегідей </c:v>
                </c:pt>
                <c:pt idx="1">
                  <c:v>ас ішуден бас тартты </c:v>
                </c:pt>
                <c:pt idx="2">
                  <c:v>ұйықтау қиын болды </c:v>
                </c:pt>
                <c:pt idx="3">
                  <c:v>қатты көңілсіз, жабырқау болды</c:v>
                </c:pt>
                <c:pt idx="4">
                  <c:v>үлкен әсермен келді </c:v>
                </c:pt>
                <c:pt idx="5">
                  <c:v>жоғарыдағы факторлардың бәрі орын алды </c:v>
                </c:pt>
              </c:strCache>
            </c:strRef>
          </c:cat>
          <c:val>
            <c:numRef>
              <c:f>Лист214!$B$1:$B$6</c:f>
              <c:numCache>
                <c:formatCode>General</c:formatCode>
                <c:ptCount val="6"/>
                <c:pt idx="0">
                  <c:v>14</c:v>
                </c:pt>
                <c:pt idx="1">
                  <c:v>1</c:v>
                </c:pt>
                <c:pt idx="2">
                  <c:v>0</c:v>
                </c:pt>
                <c:pt idx="3">
                  <c:v>3</c:v>
                </c:pt>
                <c:pt idx="4">
                  <c:v>4</c:v>
                </c:pt>
                <c:pt idx="5">
                  <c:v>3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135707595271709"/>
          <c:y val="4.3275473945517895E-2"/>
          <c:w val="0.87570057708131799"/>
          <c:h val="0.68393561917528289"/>
        </c:manualLayout>
      </c:layout>
      <c:bar3DChart>
        <c:barDir val="col"/>
        <c:grouping val="clustered"/>
        <c:varyColors val="0"/>
        <c:ser>
          <c:idx val="0"/>
          <c:order val="0"/>
          <c:spPr>
            <a:solidFill>
              <a:srgbClr val="66FF33"/>
            </a:solidFill>
          </c:spPr>
          <c:invertIfNegative val="0"/>
          <c:cat>
            <c:strRef>
              <c:f>Лист216!$A$1:$A$3</c:f>
              <c:strCache>
                <c:ptCount val="3"/>
                <c:pt idx="0">
                  <c:v>готов к поступлению в ДОУ</c:v>
                </c:pt>
                <c:pt idx="1">
                  <c:v>условно готов</c:v>
                </c:pt>
                <c:pt idx="2">
                  <c:v>не готов к поступлению в ДОУ</c:v>
                </c:pt>
              </c:strCache>
            </c:strRef>
          </c:cat>
          <c:val>
            <c:numRef>
              <c:f>Лист216!$B$1:$B$3</c:f>
              <c:numCache>
                <c:formatCode>General</c:formatCode>
                <c:ptCount val="3"/>
                <c:pt idx="0">
                  <c:v>12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69178624"/>
        <c:axId val="169180160"/>
        <c:axId val="0"/>
      </c:bar3DChart>
      <c:catAx>
        <c:axId val="169178624"/>
        <c:scaling>
          <c:orientation val="minMax"/>
        </c:scaling>
        <c:delete val="0"/>
        <c:axPos val="b"/>
        <c:majorTickMark val="none"/>
        <c:minorTickMark val="none"/>
        <c:tickLblPos val="nextTo"/>
        <c:crossAx val="169180160"/>
        <c:crosses val="autoZero"/>
        <c:auto val="1"/>
        <c:lblAlgn val="ctr"/>
        <c:lblOffset val="100"/>
        <c:noMultiLvlLbl val="0"/>
      </c:catAx>
      <c:valAx>
        <c:axId val="169180160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800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9178624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8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dTable>
    </c:plotArea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5169582411990066E-2"/>
          <c:y val="0.10589810352041262"/>
          <c:w val="0.94240928875286256"/>
          <c:h val="0.87064705576448953"/>
        </c:manualLayout>
      </c:layout>
      <c:pie3DChart>
        <c:varyColors val="1"/>
        <c:ser>
          <c:idx val="0"/>
          <c:order val="0"/>
          <c:explosion val="25"/>
          <c:dPt>
            <c:idx val="1"/>
            <c:bubble3D val="0"/>
            <c:spPr>
              <a:solidFill>
                <a:srgbClr val="FF0000"/>
              </a:solidFill>
            </c:spPr>
          </c:dPt>
          <c:dPt>
            <c:idx val="2"/>
            <c:bubble3D val="0"/>
            <c:spPr>
              <a:solidFill>
                <a:srgbClr val="66FF33"/>
              </a:solidFill>
            </c:spPr>
          </c:dPt>
          <c:dLbls>
            <c:txPr>
              <a:bodyPr/>
              <a:lstStyle/>
              <a:p>
                <a:pPr>
                  <a:defRPr sz="2000" b="1" i="1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Лист217!$A$1:$A$3</c:f>
              <c:strCache>
                <c:ptCount val="3"/>
                <c:pt idx="0">
                  <c:v>жоғары  деңгей нерв психикалық кернеуі</c:v>
                </c:pt>
                <c:pt idx="1">
                  <c:v>ортаңғы деңгей нерв психикалық кернеуі</c:v>
                </c:pt>
                <c:pt idx="2">
                  <c:v>төменгі деңгей нерв психикалық кернеуі</c:v>
                </c:pt>
              </c:strCache>
            </c:strRef>
          </c:cat>
          <c:val>
            <c:numRef>
              <c:f>Лист217!$B$1:$B$3</c:f>
              <c:numCache>
                <c:formatCode>General</c:formatCode>
                <c:ptCount val="3"/>
                <c:pt idx="0">
                  <c:v>0</c:v>
                </c:pt>
                <c:pt idx="1">
                  <c:v>2</c:v>
                </c:pt>
                <c:pt idx="2">
                  <c:v>76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2141351325262586E-2"/>
          <c:y val="6.879890329645913E-2"/>
          <c:w val="0.91836949810676782"/>
          <c:h val="0.87814945164822955"/>
        </c:manualLayout>
      </c:layout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FFFF00"/>
              </a:solidFill>
            </c:spPr>
          </c:dPt>
          <c:dPt>
            <c:idx val="1"/>
            <c:bubble3D val="0"/>
            <c:spPr>
              <a:solidFill>
                <a:srgbClr val="00FFFF"/>
              </a:solidFill>
            </c:spPr>
          </c:dPt>
          <c:dLbls>
            <c:txPr>
              <a:bodyPr/>
              <a:lstStyle/>
              <a:p>
                <a:pPr>
                  <a:defRPr sz="1800" b="1" i="1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Лист288!$A$1:$A$3</c:f>
              <c:strCache>
                <c:ptCount val="3"/>
                <c:pt idx="0">
                  <c:v>Жеңіл бейімделу</c:v>
                </c:pt>
                <c:pt idx="1">
                  <c:v>Орташа бейімделу</c:v>
                </c:pt>
                <c:pt idx="2">
                  <c:v>Ауыр бейімделу</c:v>
                </c:pt>
              </c:strCache>
            </c:strRef>
          </c:cat>
          <c:val>
            <c:numRef>
              <c:f>Лист288!$B$1:$B$3</c:f>
              <c:numCache>
                <c:formatCode>0%</c:formatCode>
                <c:ptCount val="3"/>
                <c:pt idx="0">
                  <c:v>0.27</c:v>
                </c:pt>
                <c:pt idx="1">
                  <c:v>0.73</c:v>
                </c:pt>
                <c:pt idx="2">
                  <c:v>0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064318250353135E-2"/>
          <c:y val="9.4567017806102369E-2"/>
          <c:w val="0.87351802180710081"/>
          <c:h val="0.83331296522608611"/>
        </c:manualLayout>
      </c:layout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99FF66"/>
              </a:solidFill>
            </c:spPr>
          </c:dPt>
          <c:dPt>
            <c:idx val="1"/>
            <c:bubble3D val="0"/>
            <c:spPr>
              <a:solidFill>
                <a:srgbClr val="00FFFF"/>
              </a:solidFill>
            </c:spPr>
          </c:dPt>
          <c:dLbls>
            <c:txPr>
              <a:bodyPr/>
              <a:lstStyle/>
              <a:p>
                <a:pPr>
                  <a:defRPr sz="1800" b="1" i="1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Лист289!$A$1:$A$3</c:f>
              <c:strCache>
                <c:ptCount val="3"/>
                <c:pt idx="0">
                  <c:v>Жеңіл бейімделу</c:v>
                </c:pt>
                <c:pt idx="1">
                  <c:v>Орташа бейімделу</c:v>
                </c:pt>
                <c:pt idx="2">
                  <c:v>Ауыр бейімделу</c:v>
                </c:pt>
              </c:strCache>
            </c:strRef>
          </c:cat>
          <c:val>
            <c:numRef>
              <c:f>Лист289!$B$1:$B$3</c:f>
              <c:numCache>
                <c:formatCode>0%</c:formatCode>
                <c:ptCount val="3"/>
                <c:pt idx="0">
                  <c:v>0.8</c:v>
                </c:pt>
                <c:pt idx="1">
                  <c:v>0.2</c:v>
                </c:pt>
                <c:pt idx="2">
                  <c:v>0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1162709793073842E-2"/>
          <c:y val="1.8019603057940828E-2"/>
          <c:w val="0.90239608499243962"/>
          <c:h val="0.85632890079475432"/>
        </c:manualLayout>
      </c:layout>
      <c:bar3DChart>
        <c:barDir val="col"/>
        <c:grouping val="percentStacked"/>
        <c:varyColors val="0"/>
        <c:ser>
          <c:idx val="0"/>
          <c:order val="0"/>
          <c:spPr>
            <a:solidFill>
              <a:srgbClr val="FF66FF"/>
            </a:solidFill>
          </c:spPr>
          <c:invertIfNegative val="0"/>
          <c:cat>
            <c:strRef>
              <c:f>Лист290!$A$1:$A$3</c:f>
              <c:strCache>
                <c:ptCount val="3"/>
                <c:pt idx="0">
                  <c:v>Балабақшаға келуге дайын</c:v>
                </c:pt>
                <c:pt idx="1">
                  <c:v>шартты дайын</c:v>
                </c:pt>
                <c:pt idx="2">
                  <c:v>дайын емес</c:v>
                </c:pt>
              </c:strCache>
            </c:strRef>
          </c:cat>
          <c:val>
            <c:numRef>
              <c:f>Лист290!$B$1:$B$3</c:f>
              <c:numCache>
                <c:formatCode>0%</c:formatCode>
                <c:ptCount val="3"/>
                <c:pt idx="0">
                  <c:v>1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5"/>
        <c:gapDepth val="95"/>
        <c:shape val="cylinder"/>
        <c:axId val="169361408"/>
        <c:axId val="169362944"/>
        <c:axId val="0"/>
      </c:bar3DChart>
      <c:catAx>
        <c:axId val="169361408"/>
        <c:scaling>
          <c:orientation val="minMax"/>
        </c:scaling>
        <c:delete val="0"/>
        <c:axPos val="b"/>
        <c:majorTickMark val="none"/>
        <c:minorTickMark val="none"/>
        <c:tickLblPos val="nextTo"/>
        <c:crossAx val="169362944"/>
        <c:crosses val="autoZero"/>
        <c:auto val="1"/>
        <c:lblAlgn val="ctr"/>
        <c:lblOffset val="100"/>
        <c:noMultiLvlLbl val="0"/>
      </c:catAx>
      <c:valAx>
        <c:axId val="169362944"/>
        <c:scaling>
          <c:orientation val="minMax"/>
        </c:scaling>
        <c:delete val="0"/>
        <c:axPos val="l"/>
        <c:majorGridlines/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 sz="1400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9361408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8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dTable>
    </c:plotArea>
    <c:plotVisOnly val="1"/>
    <c:dispBlanksAs val="gap"/>
    <c:showDLblsOverMax val="0"/>
  </c:chart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rgbClr val="66FF33"/>
            </a:solidFill>
          </c:spPr>
          <c:invertIfNegative val="0"/>
          <c:dLbls>
            <c:dLbl>
              <c:idx val="0"/>
              <c:layout>
                <c:manualLayout>
                  <c:x val="1.926723361269847E-2"/>
                  <c:y val="-7.26226497709404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7.4104744664224981E-3"/>
                  <c:y val="-5.70606533914532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3713518292551996E-2"/>
                  <c:y val="-3.37176588222223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 i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Лист291!$A$1:$A$3</c:f>
              <c:strCache>
                <c:ptCount val="3"/>
                <c:pt idx="0">
                  <c:v>жоғары  деңгей  нерв  психикалық  кернеуі</c:v>
                </c:pt>
                <c:pt idx="1">
                  <c:v>ортаңғы деңгей  нерв психикалық  кернеуі</c:v>
                </c:pt>
                <c:pt idx="2">
                  <c:v>төменгі  деңгей  нерв  психикалық  кернеуі</c:v>
                </c:pt>
              </c:strCache>
            </c:strRef>
          </c:cat>
          <c:val>
            <c:numRef>
              <c:f>Лист291!$B$1:$B$3</c:f>
              <c:numCache>
                <c:formatCode>0%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69400960"/>
        <c:axId val="169403904"/>
        <c:axId val="0"/>
      </c:bar3DChart>
      <c:catAx>
        <c:axId val="169400960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2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9403904"/>
        <c:crosses val="autoZero"/>
        <c:auto val="1"/>
        <c:lblAlgn val="ctr"/>
        <c:lblOffset val="100"/>
        <c:noMultiLvlLbl val="0"/>
      </c:catAx>
      <c:valAx>
        <c:axId val="169403904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16940096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064318250353135E-2"/>
          <c:y val="8.7253463065507339E-2"/>
          <c:w val="0.87500011670038524"/>
          <c:h val="0.83786986631115057"/>
        </c:manualLayout>
      </c:layout>
      <c:pie3DChart>
        <c:varyColors val="1"/>
        <c:ser>
          <c:idx val="0"/>
          <c:order val="0"/>
          <c:spPr>
            <a:solidFill>
              <a:srgbClr val="00FFFF"/>
            </a:solidFill>
          </c:spPr>
          <c:explosion val="25"/>
          <c:dLbls>
            <c:txPr>
              <a:bodyPr/>
              <a:lstStyle/>
              <a:p>
                <a:pPr>
                  <a:defRPr sz="1800" b="1" i="1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Лист292!$A$1:$A$3</c:f>
              <c:strCache>
                <c:ptCount val="3"/>
                <c:pt idx="0">
                  <c:v>Жеңіл бейімделу</c:v>
                </c:pt>
                <c:pt idx="1">
                  <c:v>Орташа бейімделу</c:v>
                </c:pt>
                <c:pt idx="2">
                  <c:v>Ауыр бейімделу</c:v>
                </c:pt>
              </c:strCache>
            </c:strRef>
          </c:cat>
          <c:val>
            <c:numRef>
              <c:f>Лист292!$B$1:$B$3</c:f>
              <c:numCache>
                <c:formatCode>0%</c:formatCode>
                <c:ptCount val="3"/>
                <c:pt idx="0">
                  <c:v>1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rgbClr val="FF66FF"/>
            </a:solidFill>
          </c:spPr>
          <c:invertIfNegative val="0"/>
          <c:dLbls>
            <c:dLbl>
              <c:idx val="0"/>
              <c:layout>
                <c:manualLayout>
                  <c:x val="8.6738996213535473E-3"/>
                  <c:y val="-6.15425008898771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3369498106767736E-3"/>
                  <c:y val="-4.47581824653651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7347799242707095E-2"/>
                  <c:y val="-5.31503416776212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 i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Лист291!$A$1:$A$3</c:f>
              <c:strCache>
                <c:ptCount val="3"/>
                <c:pt idx="0">
                  <c:v>жоғары  деңгей  нерв  психикалық  кернеуі</c:v>
                </c:pt>
                <c:pt idx="1">
                  <c:v>ортаңғы деңгей  нерв психикалық  кернеуі</c:v>
                </c:pt>
                <c:pt idx="2">
                  <c:v>төменгі  деңгей  нерв  психикалық  кернеуі</c:v>
                </c:pt>
              </c:strCache>
            </c:strRef>
          </c:cat>
          <c:val>
            <c:numRef>
              <c:f>Лист291!$B$1:$B$3</c:f>
              <c:numCache>
                <c:formatCode>0%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69680896"/>
        <c:axId val="169683584"/>
        <c:axId val="0"/>
      </c:bar3DChart>
      <c:catAx>
        <c:axId val="169680896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2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9683584"/>
        <c:crosses val="autoZero"/>
        <c:auto val="1"/>
        <c:lblAlgn val="ctr"/>
        <c:lblOffset val="100"/>
        <c:noMultiLvlLbl val="0"/>
      </c:catAx>
      <c:valAx>
        <c:axId val="169683584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16968089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percentStacked"/>
        <c:varyColors val="0"/>
        <c:ser>
          <c:idx val="0"/>
          <c:order val="0"/>
          <c:spPr>
            <a:solidFill>
              <a:srgbClr val="FF66FF"/>
            </a:solidFill>
          </c:spPr>
          <c:invertIfNegative val="0"/>
          <c:cat>
            <c:strRef>
              <c:f>Лист290!$A$1:$A$3</c:f>
              <c:strCache>
                <c:ptCount val="3"/>
                <c:pt idx="0">
                  <c:v>Балабақшаға келуге дайын</c:v>
                </c:pt>
                <c:pt idx="1">
                  <c:v>шартты дайын</c:v>
                </c:pt>
                <c:pt idx="2">
                  <c:v>дайын емес</c:v>
                </c:pt>
              </c:strCache>
            </c:strRef>
          </c:cat>
          <c:val>
            <c:numRef>
              <c:f>Лист290!$B$1:$B$3</c:f>
              <c:numCache>
                <c:formatCode>0%</c:formatCode>
                <c:ptCount val="3"/>
                <c:pt idx="0">
                  <c:v>1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5"/>
        <c:gapDepth val="95"/>
        <c:shape val="cylinder"/>
        <c:axId val="169696640"/>
        <c:axId val="169727104"/>
        <c:axId val="0"/>
      </c:bar3DChart>
      <c:catAx>
        <c:axId val="169696640"/>
        <c:scaling>
          <c:orientation val="minMax"/>
        </c:scaling>
        <c:delete val="0"/>
        <c:axPos val="b"/>
        <c:majorTickMark val="none"/>
        <c:minorTickMark val="none"/>
        <c:tickLblPos val="nextTo"/>
        <c:crossAx val="169727104"/>
        <c:crosses val="autoZero"/>
        <c:auto val="1"/>
        <c:lblAlgn val="ctr"/>
        <c:lblOffset val="100"/>
        <c:noMultiLvlLbl val="0"/>
      </c:catAx>
      <c:valAx>
        <c:axId val="169727104"/>
        <c:scaling>
          <c:orientation val="minMax"/>
        </c:scaling>
        <c:delete val="0"/>
        <c:axPos val="l"/>
        <c:majorGridlines/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9696640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2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dTable>
    </c:plotArea>
    <c:plotVisOnly val="1"/>
    <c:dispBlanksAs val="gap"/>
    <c:showDLblsOverMax val="0"/>
  </c:chart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rgbClr val="66FF33"/>
            </a:solidFill>
          </c:spPr>
          <c:invertIfNegative val="0"/>
          <c:dLbls>
            <c:dLbl>
              <c:idx val="0"/>
              <c:layout>
                <c:manualLayout>
                  <c:x val="1.020318219922307E-2"/>
                  <c:y val="-4.75917137954689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6033572027350496E-2"/>
                  <c:y val="-4.75917137954689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3321559312509812E-2"/>
                  <c:y val="-5.31907389478770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 i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Лист291!$A$1:$A$3</c:f>
              <c:strCache>
                <c:ptCount val="3"/>
                <c:pt idx="0">
                  <c:v>жоғары  деңгей  нерв  психикалық  кернеуі</c:v>
                </c:pt>
                <c:pt idx="1">
                  <c:v>ортаңғы деңгей  нерв психикалық  кернеуі</c:v>
                </c:pt>
                <c:pt idx="2">
                  <c:v>төменгі  деңгей  нерв  психикалық  кернеуі</c:v>
                </c:pt>
              </c:strCache>
            </c:strRef>
          </c:cat>
          <c:val>
            <c:numRef>
              <c:f>Лист291!$B$1:$B$3</c:f>
              <c:numCache>
                <c:formatCode>0%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69556224"/>
        <c:axId val="169591936"/>
        <c:axId val="0"/>
      </c:bar3DChart>
      <c:catAx>
        <c:axId val="169556224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2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9591936"/>
        <c:crosses val="autoZero"/>
        <c:auto val="1"/>
        <c:lblAlgn val="ctr"/>
        <c:lblOffset val="100"/>
        <c:noMultiLvlLbl val="0"/>
      </c:catAx>
      <c:valAx>
        <c:axId val="169591936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16955622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rgbClr val="FFFF00"/>
            </a:solidFill>
          </c:spPr>
          <c:invertIfNegative val="0"/>
          <c:cat>
            <c:strRef>
              <c:f>Лист293!$A$1:$A$3</c:f>
              <c:strCache>
                <c:ptCount val="3"/>
                <c:pt idx="0">
                  <c:v>Балабақшаға келуге дайын</c:v>
                </c:pt>
                <c:pt idx="1">
                  <c:v>шартты дайын</c:v>
                </c:pt>
                <c:pt idx="2">
                  <c:v>дайын емес</c:v>
                </c:pt>
              </c:strCache>
            </c:strRef>
          </c:cat>
          <c:val>
            <c:numRef>
              <c:f>Лист293!$B$1:$B$3</c:f>
              <c:numCache>
                <c:formatCode>0%</c:formatCode>
                <c:ptCount val="3"/>
                <c:pt idx="0">
                  <c:v>0.85</c:v>
                </c:pt>
                <c:pt idx="1">
                  <c:v>0.15</c:v>
                </c:pt>
                <c:pt idx="2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69764736"/>
        <c:axId val="169766272"/>
        <c:axId val="0"/>
      </c:bar3DChart>
      <c:catAx>
        <c:axId val="169764736"/>
        <c:scaling>
          <c:orientation val="minMax"/>
        </c:scaling>
        <c:delete val="0"/>
        <c:axPos val="b"/>
        <c:majorTickMark val="none"/>
        <c:minorTickMark val="none"/>
        <c:tickLblPos val="nextTo"/>
        <c:crossAx val="169766272"/>
        <c:crosses val="autoZero"/>
        <c:auto val="1"/>
        <c:lblAlgn val="ctr"/>
        <c:lblOffset val="100"/>
        <c:noMultiLvlLbl val="0"/>
      </c:catAx>
      <c:valAx>
        <c:axId val="169766272"/>
        <c:scaling>
          <c:orientation val="minMax"/>
        </c:scaling>
        <c:delete val="0"/>
        <c:axPos val="l"/>
        <c:majorGridlines/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 sz="1400" b="1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9764736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4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dTable>
    </c:plotArea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856984" cy="2664296"/>
          </a:xfrm>
        </p:spPr>
        <p:txBody>
          <a:bodyPr>
            <a:noAutofit/>
          </a:bodyPr>
          <a:lstStyle/>
          <a:p>
            <a:pPr algn="l"/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Балабақшаға жаңадан келген  балалардың бейімделу кезеңінің хаттамасы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1.Тобы: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№1 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 кіші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“Балапан” тобы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2.Тәрбиешісі: 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Сүйінғалиева Гүлжамал Өтегенқызы.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Бейімделуден өткен бала саны: 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4 бала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Жеңіл бейімделу: 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4 бала (100%)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Орташа бейімделу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0 бала (0 %)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Ауыр бейімделу: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 бала (0%)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/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1541090"/>
              </p:ext>
            </p:extLst>
          </p:nvPr>
        </p:nvGraphicFramePr>
        <p:xfrm>
          <a:off x="323528" y="2564904"/>
          <a:ext cx="8424936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23850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856984" cy="2880320"/>
          </a:xfrm>
        </p:spPr>
        <p:txBody>
          <a:bodyPr>
            <a:normAutofit/>
          </a:bodyPr>
          <a:lstStyle/>
          <a:p>
            <a:pPr algn="l"/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Балабақшаға жаңадан келген  балалардың бейімделу кезеңінің хаттамасы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1.Тобы: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№2  І кіші “Жұлдыздар”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тобы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2.Тәрбиешісі: 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Сидегалиева Гульшара Избасаровна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Бейімделуден өткен бала саны: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12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Жеңіл бейімделу: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12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 (100%)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Орташа бейімделу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 0 бала (0 %)	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Ауыр бейімделу: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 бала (0%)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3012541"/>
              </p:ext>
            </p:extLst>
          </p:nvPr>
        </p:nvGraphicFramePr>
        <p:xfrm>
          <a:off x="251520" y="2564904"/>
          <a:ext cx="8568952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01169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6" cy="2880320"/>
          </a:xfrm>
        </p:spPr>
        <p:txBody>
          <a:bodyPr>
            <a:normAutofit/>
          </a:bodyPr>
          <a:lstStyle/>
          <a:p>
            <a:pPr algn="l"/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Балабақшаға жаңадан келген  балалардың бейімделу кезеңінің хаттамасы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1.Тобы: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 6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ІІ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младшая группа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“Цветик – Семицветик”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2.Тәрбиешісі: 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Ажигалиева Роза Бактыбаевна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Бейімделуден өткен бала саны: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22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Жеңіл бейімделу: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16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 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73 %)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Орташа бейімделу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 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 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27 %)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Ауыр бейімделу: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 бала (0%)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0039563"/>
              </p:ext>
            </p:extLst>
          </p:nvPr>
        </p:nvGraphicFramePr>
        <p:xfrm>
          <a:off x="179512" y="2708920"/>
          <a:ext cx="8784976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3469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2736304"/>
          </a:xfrm>
        </p:spPr>
        <p:txBody>
          <a:bodyPr>
            <a:noAutofit/>
          </a:bodyPr>
          <a:lstStyle/>
          <a:p>
            <a:pPr algn="l"/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Балабақшаға жаңадан келген  балалардың бейімделу кезеңінің хаттамасы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1.Тобы: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 8  ІІ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кіші “Көңілді шарлар”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тобы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2.Тәрбиешісі</a:t>
            </a: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Баделова Лаура Нуыховна </a:t>
            </a:r>
            <a:b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Бейімделуден өткен бала саны: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7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Жеңіл бейімделу: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3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 (  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43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%)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Орташа бейімделу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 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 ( 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57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%)	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Ауыр бейімделу: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 бала (0%)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4972735"/>
              </p:ext>
            </p:extLst>
          </p:nvPr>
        </p:nvGraphicFramePr>
        <p:xfrm>
          <a:off x="323528" y="2636912"/>
          <a:ext cx="8568952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171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2880320"/>
          </a:xfrm>
        </p:spPr>
        <p:txBody>
          <a:bodyPr>
            <a:noAutofit/>
          </a:bodyPr>
          <a:lstStyle/>
          <a:p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Ата – анаға арналған сауалнама: 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«Балаңыз балабақшаға дайын ба?» 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№1 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 кіші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“Балапан” тобы </a:t>
            </a:r>
            <a:r>
              <a:rPr lang="kk-KZ" sz="2000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000" i="1" dirty="0"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Сауалнамаға жауап берген ата – аналар –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ата – ана – 40 – 55 ұпай – балабақшаға келуге дайын –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100%</a:t>
            </a: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ата – ана – 24 – 39 ұпай – шартты дайын –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0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i="1" dirty="0"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0 ата – ана – 23 –16 ұпай  – дайын емес –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0 %</a:t>
            </a: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/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4289845"/>
              </p:ext>
            </p:extLst>
          </p:nvPr>
        </p:nvGraphicFramePr>
        <p:xfrm>
          <a:off x="179512" y="2348880"/>
          <a:ext cx="8784976" cy="43239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99621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712968" cy="2592288"/>
          </a:xfrm>
        </p:spPr>
        <p:txBody>
          <a:bodyPr>
            <a:normAutofit/>
          </a:bodyPr>
          <a:lstStyle/>
          <a:p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Ата – анаға арналған сауалнама: 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«Балаңыз балабақшаға дайын ба?»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 кіші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“ Жұлдыздар” тобы </a:t>
            </a: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Сауалнамаға жауап берген ата – аналар –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ата – ана – 40 – 55 ұпай – балабақшаға келуге дайын –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75%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ата – ана – 24 – 39 ұпай – шартты дайын –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25%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0 ата – ана – 23 –16 ұпай  – дайын емес – 0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%</a:t>
            </a: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b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/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6732819"/>
              </p:ext>
            </p:extLst>
          </p:nvPr>
        </p:nvGraphicFramePr>
        <p:xfrm>
          <a:off x="179512" y="2420888"/>
          <a:ext cx="8784976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0671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2592288"/>
          </a:xfrm>
        </p:spPr>
        <p:txBody>
          <a:bodyPr>
            <a:normAutofit/>
          </a:bodyPr>
          <a:lstStyle/>
          <a:p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Ата – анаға арналған сауалнама: 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«Балаңыз балабақшаға дайын ба?»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 7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ІІ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кіші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“Қарлығаш”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тобы </a:t>
            </a:r>
            <a:b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Сауалнамаға жауап берген ата – аналар –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ата – ана – 40 – 55 ұпай – балабақшаға келуге дайын –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100%</a:t>
            </a:r>
            <a:b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 ата – ана – 24 – 39 ұпай – шартты дайын –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0% </a:t>
            </a:r>
            <a:b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0 ата – ана – 23 –16 ұпай  – дайын емес –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0 %</a:t>
            </a: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13384087"/>
              </p:ext>
            </p:extLst>
          </p:nvPr>
        </p:nvGraphicFramePr>
        <p:xfrm>
          <a:off x="251520" y="2204864"/>
          <a:ext cx="8640960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59017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2952328"/>
          </a:xfrm>
        </p:spPr>
        <p:txBody>
          <a:bodyPr>
            <a:normAutofit/>
          </a:bodyPr>
          <a:lstStyle/>
          <a:p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Ата – анаға арналған сауалнама: 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«Балаңыз балабақшаға дайын ба?»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 8 ІІ кіші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“Көңілді шарлар” тобы </a:t>
            </a:r>
            <a:b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Сауалнамаға жауап берген ата – аналар –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ата – ана – 40 – 55 ұпай – балабақшаға келуге дайын –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100%</a:t>
            </a:r>
            <a:b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 ата – ана – 24 – 39 ұпай – шартты дайын –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0% </a:t>
            </a:r>
            <a:b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0 ата – ана – 23 –16 ұпай  – дайын емес –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0 %</a:t>
            </a: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4456978"/>
              </p:ext>
            </p:extLst>
          </p:nvPr>
        </p:nvGraphicFramePr>
        <p:xfrm>
          <a:off x="179512" y="2420888"/>
          <a:ext cx="8784976" cy="4251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24100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2664296"/>
          </a:xfrm>
        </p:spPr>
        <p:txBody>
          <a:bodyPr>
            <a:noAutofit/>
          </a:bodyPr>
          <a:lstStyle/>
          <a:p>
            <a:pPr algn="l"/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Ата – анаға арналған сауалнама: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«Бөбегіңіздің 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балабақшаға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бейімделуі қалай өтті?»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№1, 2,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7, 8 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топтардың  жауап берген ата – аналар саны -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25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Бөбегіңіздің бақшаға бейімделуі қалай өтті: 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а) балам толық бейімделіп болды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15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60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б) таңертең бақшаға барғысы келмейді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28% 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в) кейде балабақшаға барғысы келмейді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 –  12%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г) кешке үйге кетерде, тағы да ойнай тұрайыншы деп өтініш білдіреді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0%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4033618"/>
              </p:ext>
            </p:extLst>
          </p:nvPr>
        </p:nvGraphicFramePr>
        <p:xfrm>
          <a:off x="107504" y="2564904"/>
          <a:ext cx="8856984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35936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6" cy="2232248"/>
          </a:xfrm>
        </p:spPr>
        <p:txBody>
          <a:bodyPr>
            <a:normAutofit/>
          </a:bodyPr>
          <a:lstStyle/>
          <a:p>
            <a:pPr algn="l"/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Сіздің балапаңыздың балабақшаға бейімділігі қалай өтті?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Балабақшаға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а) </a:t>
            </a: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жылаумен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28%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б) </a:t>
            </a: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көндірумен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16%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в) </a:t>
            </a: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еш эмоциясыз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20%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г) </a:t>
            </a: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сүйсініп, шаттанып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9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36%</a:t>
            </a:r>
            <a:r>
              <a:rPr lang="ru-RU" sz="20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7611094"/>
              </p:ext>
            </p:extLst>
          </p:nvPr>
        </p:nvGraphicFramePr>
        <p:xfrm>
          <a:off x="251520" y="2060848"/>
          <a:ext cx="8712968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86284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1728192"/>
          </a:xfrm>
        </p:spPr>
        <p:txBody>
          <a:bodyPr>
            <a:normAutofit/>
          </a:bodyPr>
          <a:lstStyle/>
          <a:p>
            <a:pPr algn="l"/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Сіздің ойыңызша табысты бейімделуіне не әсер етті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а) барлық қызметкерлердің әрекеті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40%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б) ата –  аналармен қызметкерлердің біріккен әрекеті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11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44% 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в) ата –  ананың әрекеті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16%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898723"/>
              </p:ext>
            </p:extLst>
          </p:nvPr>
        </p:nvGraphicFramePr>
        <p:xfrm>
          <a:off x="179512" y="1772816"/>
          <a:ext cx="8712968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05217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2664296"/>
          </a:xfrm>
        </p:spPr>
        <p:txBody>
          <a:bodyPr>
            <a:normAutofit/>
          </a:bodyPr>
          <a:lstStyle/>
          <a:p>
            <a:pPr algn="l"/>
            <a:r>
              <a:rPr lang="kk-KZ" sz="1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Балабақшаға алғаш келген күні балаңыздың мінез  –  құлқы қандай болды?: 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а) </a:t>
            </a: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әдеттегідей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14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56%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б) </a:t>
            </a: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ас ішуден бас тартты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4%</a:t>
            </a: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в)  ұйықтау қиын болды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0%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г) қатты көңілсіз, жабырқау болды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12% 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д) үлкен әсермен келді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4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16%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е) жоғарыдағы факторлардың бәрі орын алды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12%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5319874"/>
              </p:ext>
            </p:extLst>
          </p:nvPr>
        </p:nvGraphicFramePr>
        <p:xfrm>
          <a:off x="107504" y="2708920"/>
          <a:ext cx="8928992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01025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76672"/>
            <a:ext cx="8856984" cy="3096344"/>
          </a:xfrm>
        </p:spPr>
        <p:txBody>
          <a:bodyPr>
            <a:normAutofit fontScale="90000"/>
          </a:bodyPr>
          <a:lstStyle/>
          <a:p>
            <a:r>
              <a:rPr lang="ru-RU" sz="2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АНКЕТА ДЛЯ РОДИТЕЛЕЙ </a:t>
            </a:r>
            <a:br>
              <a:rPr lang="ru-RU" sz="2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«Готов ли Ваш ребенок к поступлению в ДОУ</a:t>
            </a:r>
            <a:r>
              <a:rPr lang="ru-RU" sz="2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?»</a:t>
            </a:r>
            <a:r>
              <a:rPr lang="kk-KZ" sz="2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заключение</a:t>
            </a:r>
            <a:r>
              <a:rPr lang="kk-KZ" sz="2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анкеты.</a:t>
            </a:r>
            <a:r>
              <a:rPr lang="kk-KZ" sz="2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 6  ІІ младшая группа “Цветик – Семицветик”</a:t>
            </a:r>
            <a:r>
              <a:rPr lang="ru-RU" sz="2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Воспитатели: </a:t>
            </a:r>
            <a:r>
              <a:rPr lang="kk-KZ" sz="2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Ажигалиева Роза </a:t>
            </a:r>
            <a:r>
              <a:rPr lang="kk-KZ" sz="2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Бактыбаевна</a:t>
            </a:r>
            <a:br>
              <a:rPr lang="kk-KZ" sz="2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Кудасова Лязат Сапиуаллаевна</a:t>
            </a:r>
            <a:br>
              <a:rPr lang="kk-KZ" sz="2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kk-KZ" sz="2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родители </a:t>
            </a:r>
            <a:r>
              <a:rPr lang="ru-RU" sz="2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kk-KZ" sz="2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55 </a:t>
            </a:r>
            <a:r>
              <a:rPr lang="ru-RU" sz="2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40 баллов – готов к поступлению в ДОУ;</a:t>
            </a:r>
            <a:br>
              <a:rPr lang="ru-RU" sz="2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kk-KZ" sz="2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родители </a:t>
            </a:r>
            <a:r>
              <a:rPr lang="ru-RU" sz="2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kk-KZ" sz="2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39 </a:t>
            </a:r>
            <a:r>
              <a:rPr lang="ru-RU" sz="2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24 балла – условно готов; </a:t>
            </a:r>
            <a:br>
              <a:rPr lang="ru-RU" sz="2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kk-KZ" sz="2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родители </a:t>
            </a:r>
            <a:r>
              <a:rPr lang="ru-RU" sz="2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kk-KZ" sz="2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23 </a:t>
            </a:r>
            <a:r>
              <a:rPr lang="ru-RU" sz="2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16 баллов – не готов к поступлению в ДОУ.</a:t>
            </a:r>
            <a:br>
              <a:rPr lang="ru-RU" sz="2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2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2445149"/>
              </p:ext>
            </p:extLst>
          </p:nvPr>
        </p:nvGraphicFramePr>
        <p:xfrm>
          <a:off x="107504" y="2204864"/>
          <a:ext cx="8856984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32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4032448"/>
          </a:xfrm>
        </p:spPr>
        <p:txBody>
          <a:bodyPr>
            <a:noAutofit/>
          </a:bodyPr>
          <a:lstStyle/>
          <a:p>
            <a:r>
              <a:rPr lang="kk-KZ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Нерв </a:t>
            </a:r>
            <a:r>
              <a:rPr lang="kk-KZ" sz="1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психикалық кернеуін анықтауға арналған сауалнама </a:t>
            </a:r>
            <a:r>
              <a:rPr lang="kk-KZ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қорытындысы.</a:t>
            </a:r>
            <a:r>
              <a:rPr lang="kk-KZ" sz="1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8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18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</a:t>
            </a:r>
            <a:r>
              <a:rPr lang="kk-KZ" sz="1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  І кіші “Балапан</a:t>
            </a:r>
            <a:r>
              <a:rPr lang="kk-KZ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”, №</a:t>
            </a:r>
            <a:r>
              <a:rPr lang="kk-KZ" sz="1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 І кіші “Жұлдыздар</a:t>
            </a:r>
            <a:r>
              <a:rPr lang="kk-KZ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”,  №3</a:t>
            </a:r>
            <a:r>
              <a:rPr lang="kk-KZ" sz="1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ІІ младшая </a:t>
            </a:r>
            <a:r>
              <a:rPr lang="kk-KZ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группа «Смешарики»,  № </a:t>
            </a:r>
            <a:r>
              <a:rPr lang="kk-KZ" sz="1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 </a:t>
            </a:r>
            <a:r>
              <a:rPr lang="kk-KZ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(12) </a:t>
            </a:r>
            <a:r>
              <a:rPr lang="kk-KZ" sz="1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ІІ младшая группа “Цветик – Семицветик</a:t>
            </a:r>
            <a:r>
              <a:rPr lang="kk-KZ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”,</a:t>
            </a:r>
            <a:r>
              <a:rPr lang="kk-KZ" sz="1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kk-KZ" sz="1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 </a:t>
            </a:r>
            <a:r>
              <a:rPr lang="kk-KZ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(4</a:t>
            </a:r>
            <a:r>
              <a:rPr lang="kk-KZ" sz="1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kk-KZ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ІІ кіші “Қарлығаш” </a:t>
            </a:r>
            <a:r>
              <a:rPr lang="kk-KZ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топтары жауап берді.</a:t>
            </a:r>
            <a:r>
              <a:rPr lang="ru-RU" sz="1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Направлена </a:t>
            </a:r>
            <a:r>
              <a:rPr lang="ru-RU" sz="1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выявление признаков нервно – </a:t>
            </a:r>
            <a:r>
              <a:rPr lang="ru-RU" sz="1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психического напряжения у </a:t>
            </a:r>
            <a:r>
              <a:rPr lang="ru-RU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детей</a:t>
            </a:r>
            <a:r>
              <a:rPr lang="kk-KZ" sz="1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заключение</a:t>
            </a:r>
            <a:r>
              <a:rPr lang="kk-KZ" sz="1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нкеты. </a:t>
            </a:r>
            <a:br>
              <a:rPr lang="ru-RU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kk-KZ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ата – аналар– 0 </a:t>
            </a:r>
            <a:r>
              <a:rPr lang="kk-KZ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kk-KZ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30</a:t>
            </a:r>
            <a:r>
              <a:rPr lang="ru-RU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% </a:t>
            </a:r>
            <a:r>
              <a:rPr lang="ru-RU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жоғары  </a:t>
            </a:r>
            <a:r>
              <a:rPr lang="kk-KZ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деңгей </a:t>
            </a:r>
            <a:r>
              <a:rPr lang="kk-KZ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нерв  </a:t>
            </a:r>
            <a:r>
              <a:rPr lang="kk-KZ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психикалық </a:t>
            </a:r>
            <a:r>
              <a:rPr lang="kk-KZ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кернеуі;</a:t>
            </a:r>
            <a:br>
              <a:rPr lang="kk-KZ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ата </a:t>
            </a:r>
            <a:r>
              <a:rPr lang="kk-KZ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аналар– 30 – 50% </a:t>
            </a:r>
            <a:r>
              <a:rPr lang="ru-RU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kk-KZ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ртаңғы </a:t>
            </a:r>
            <a:r>
              <a:rPr lang="kk-KZ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деңгей </a:t>
            </a:r>
            <a:r>
              <a:rPr lang="kk-KZ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нерв </a:t>
            </a:r>
            <a:r>
              <a:rPr lang="kk-KZ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психикалық </a:t>
            </a:r>
            <a:r>
              <a:rPr lang="kk-KZ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кернеуі;</a:t>
            </a:r>
            <a:br>
              <a:rPr lang="kk-KZ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76  </a:t>
            </a:r>
            <a:r>
              <a:rPr lang="kk-KZ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ата – </a:t>
            </a:r>
            <a:r>
              <a:rPr lang="kk-KZ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аналар – 50% </a:t>
            </a:r>
            <a:r>
              <a:rPr lang="ru-RU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kk-KZ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өменгі  деңгей  </a:t>
            </a:r>
            <a:r>
              <a:rPr lang="kk-KZ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нерв </a:t>
            </a:r>
            <a:r>
              <a:rPr lang="kk-KZ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психикалық  кернеуі.</a:t>
            </a:r>
            <a:r>
              <a:rPr lang="ru-RU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76 </a:t>
            </a:r>
            <a:r>
              <a:rPr lang="kk-KZ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родители – </a:t>
            </a:r>
            <a:r>
              <a:rPr lang="ru-RU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ru-RU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30 %   – слабая степень нервно – психического напряжения; </a:t>
            </a:r>
            <a:br>
              <a:rPr lang="ru-RU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 </a:t>
            </a:r>
            <a:r>
              <a:rPr lang="kk-KZ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родители – </a:t>
            </a:r>
            <a:r>
              <a:rPr lang="ru-RU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30 </a:t>
            </a:r>
            <a:r>
              <a:rPr lang="ru-RU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50 %  –  выраженное нервно – психическое напряжение; </a:t>
            </a:r>
            <a:br>
              <a:rPr lang="ru-RU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kk-KZ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родители – </a:t>
            </a:r>
            <a:r>
              <a:rPr lang="ru-RU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50 </a:t>
            </a:r>
            <a:r>
              <a:rPr lang="ru-RU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% и больше  –  высокая степень нервно – психического напряжения.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800" b="1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i="1" dirty="0">
                <a:latin typeface="Times New Roman" pitchFamily="18" charset="0"/>
                <a:cs typeface="Times New Roman" pitchFamily="18" charset="0"/>
              </a:rPr>
            </a:b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841449"/>
              </p:ext>
            </p:extLst>
          </p:nvPr>
        </p:nvGraphicFramePr>
        <p:xfrm>
          <a:off x="107504" y="3356992"/>
          <a:ext cx="8928992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483252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kk-KZ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ағы жалғасы асты</a:t>
            </a:r>
            <a:endParaRPr lang="ru-RU" sz="32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98883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2808312"/>
          </a:xfrm>
        </p:spPr>
        <p:txBody>
          <a:bodyPr>
            <a:noAutofit/>
          </a:bodyPr>
          <a:lstStyle/>
          <a:p>
            <a:pPr algn="l"/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Балабақшаға жаңадан келген  балалардың бейімделу кезеңінің хаттамасы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1.Тобы: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№12 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 кіші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Айгөлек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тобы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2.Тәрбиешісі</a:t>
            </a: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kk-KZ" sz="2000" i="1" dirty="0"/>
              <a:t>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Нургалиева  Нуржамал  Сайлаугалиевна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Бейімделуден өткен бала саны: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30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Жеңіл бейімделу: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8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 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(27%)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Орташа бейімделу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 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22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 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(73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%)	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Ауыр бейімделу: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 бала (0%)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/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3002042"/>
              </p:ext>
            </p:extLst>
          </p:nvPr>
        </p:nvGraphicFramePr>
        <p:xfrm>
          <a:off x="179512" y="2708920"/>
          <a:ext cx="8784976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101994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856984" cy="2664296"/>
          </a:xfrm>
        </p:spPr>
        <p:txBody>
          <a:bodyPr>
            <a:normAutofit fontScale="90000"/>
          </a:bodyPr>
          <a:lstStyle/>
          <a:p>
            <a:pPr algn="l"/>
            <a:r>
              <a:rPr lang="kk-KZ" sz="2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Балабақшаға жаңадан келген  балалардың бейімделу кезеңінің хаттамасы</a:t>
            </a:r>
            <a:r>
              <a:rPr lang="ru-RU" sz="2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1.Тобы:</a:t>
            </a:r>
            <a:r>
              <a:rPr lang="kk-KZ" sz="2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№1  І кіші “Балапан” тобы</a:t>
            </a:r>
            <a:r>
              <a:rPr lang="ru-RU" sz="2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2.Тәрбиешісі:  </a:t>
            </a:r>
            <a:r>
              <a:rPr lang="kk-KZ" sz="2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Сүйінғалиева Гүлжамал Өтегенқызы.</a:t>
            </a:r>
            <a:r>
              <a:rPr lang="ru-RU" sz="2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Бейімделуден өткен бала саны: </a:t>
            </a:r>
            <a:r>
              <a:rPr lang="kk-KZ" sz="2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kk-KZ" sz="2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</a:t>
            </a:r>
            <a:r>
              <a:rPr lang="ru-RU" sz="2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Жеңіл бейімделу: </a:t>
            </a:r>
            <a:r>
              <a:rPr lang="kk-KZ" sz="2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4 бала </a:t>
            </a:r>
            <a:r>
              <a:rPr lang="kk-KZ" sz="2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(80%)</a:t>
            </a:r>
            <a:r>
              <a:rPr lang="ru-RU" sz="2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Орташа бейімделу</a:t>
            </a:r>
            <a:r>
              <a:rPr lang="kk-KZ" sz="2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 </a:t>
            </a:r>
            <a:r>
              <a:rPr lang="kk-KZ" sz="2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kk-KZ" sz="2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 </a:t>
            </a:r>
            <a:r>
              <a:rPr lang="kk-KZ" sz="2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(20 </a:t>
            </a:r>
            <a:r>
              <a:rPr lang="kk-KZ" sz="2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%)	</a:t>
            </a:r>
            <a:r>
              <a:rPr lang="ru-RU" sz="2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Ауыр бейімделу: </a:t>
            </a:r>
            <a:r>
              <a:rPr lang="kk-KZ" sz="22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 бала (0%) 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1400" dirty="0"/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7422204"/>
              </p:ext>
            </p:extLst>
          </p:nvPr>
        </p:nvGraphicFramePr>
        <p:xfrm>
          <a:off x="323528" y="2708920"/>
          <a:ext cx="8568952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888685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856984" cy="2448272"/>
          </a:xfrm>
        </p:spPr>
        <p:txBody>
          <a:bodyPr>
            <a:noAutofit/>
          </a:bodyPr>
          <a:lstStyle/>
          <a:p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Ата – анаға арналған сауалнама: 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«Балаңыз балабақшаға дайын ба?» 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№1  І кіші “Балапан” тобы </a:t>
            </a:r>
            <a:r>
              <a:rPr lang="kk-KZ" sz="2000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000" i="1" dirty="0"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Сауалнамаға жауап берген ата – аналар –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 ата – ана – 40 – 55 ұпай – балабақшаға келуге дайын –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100%</a:t>
            </a: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 ата – ана – 24 – 39 ұпай – шартты дайын –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0%</a:t>
            </a: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i="1" dirty="0"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0 ата – ана – 23 –16 ұпай  – дайын емес –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0 %</a:t>
            </a: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/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2567106"/>
              </p:ext>
            </p:extLst>
          </p:nvPr>
        </p:nvGraphicFramePr>
        <p:xfrm>
          <a:off x="179512" y="2348880"/>
          <a:ext cx="8712968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744604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856984" cy="6552728"/>
          </a:xfrm>
        </p:spPr>
        <p:txBody>
          <a:bodyPr>
            <a:noAutofit/>
          </a:bodyPr>
          <a:lstStyle/>
          <a:p>
            <a:pPr algn="l"/>
            <a:r>
              <a:rPr lang="kk-KZ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№1  </a:t>
            </a: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 кіші </a:t>
            </a:r>
            <a:r>
              <a:rPr lang="kk-KZ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“Балапан </a:t>
            </a: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тобы </a:t>
            </a:r>
            <a:r>
              <a:rPr lang="kk-KZ" sz="1600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1600" i="1" dirty="0">
                <a:latin typeface="Times New Roman" pitchFamily="18" charset="0"/>
                <a:cs typeface="Times New Roman" pitchFamily="18" charset="0"/>
              </a:rPr>
            </a:br>
            <a:r>
              <a:rPr lang="kk-KZ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Ата </a:t>
            </a:r>
            <a:r>
              <a:rPr lang="kk-KZ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анаға арналған сауалнама: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«Бөбегіңіздің  балабақшаға бейімделуі қалай өтті?» </a:t>
            </a:r>
            <a:b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№1  </a:t>
            </a: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топтардың  жауап берген ата – аналар саны - </a:t>
            </a:r>
            <a:r>
              <a:rPr lang="kk-KZ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Бөбегіңіздің бақшаға бейімделуі қалай өтті</a:t>
            </a:r>
            <a:r>
              <a:rPr lang="kk-KZ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а) балам толық бейімделіп болды </a:t>
            </a: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kk-KZ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 –  33 </a:t>
            </a:r>
            <a:r>
              <a:rPr lang="ru-RU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r>
              <a:rPr lang="kk-KZ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б) таңертең бақшаға барғысы келмейді </a:t>
            </a: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 </a:t>
            </a:r>
            <a:r>
              <a:rPr lang="kk-KZ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17% 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в) кейде балабақшаға барғысы келмейді </a:t>
            </a: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 </a:t>
            </a:r>
            <a:r>
              <a:rPr lang="kk-KZ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 –  50 % </a:t>
            </a:r>
            <a:br>
              <a:rPr lang="kk-KZ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kk-KZ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 кешке үйге кетерде, тағы да ойнай тұрайыншы деп өтініш білдіреді </a:t>
            </a: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0 – 0%</a:t>
            </a:r>
            <a:b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Сіздің балапаңыздың балабақшаға бейімділігі қалай өтті</a:t>
            </a:r>
            <a:r>
              <a:rPr lang="kk-KZ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Балабақшаға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а) </a:t>
            </a:r>
            <a:r>
              <a:rPr lang="kk-KZ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жылаумен </a:t>
            </a: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2 </a:t>
            </a:r>
            <a:r>
              <a:rPr lang="kk-KZ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17 </a:t>
            </a: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б) </a:t>
            </a:r>
            <a:r>
              <a:rPr lang="kk-KZ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көндірумен </a:t>
            </a: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 </a:t>
            </a:r>
            <a:r>
              <a:rPr lang="kk-KZ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4 –   33%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в) </a:t>
            </a:r>
            <a:r>
              <a:rPr lang="kk-KZ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еш эмоциясыз </a:t>
            </a: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 2 – </a:t>
            </a:r>
            <a:r>
              <a:rPr lang="kk-KZ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17 </a:t>
            </a: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г) </a:t>
            </a:r>
            <a:r>
              <a:rPr lang="kk-KZ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сүйсініп, шаттанып </a:t>
            </a: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4</a:t>
            </a:r>
            <a:r>
              <a:rPr lang="kk-KZ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33%</a:t>
            </a:r>
            <a:r>
              <a:rPr lang="ru-RU" sz="16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Сіздің ойыңызша табысты бейімделуіне не әсер етті</a:t>
            </a:r>
            <a:r>
              <a:rPr lang="ru-RU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а) барлық қызметкерлердің әрекеті </a:t>
            </a: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2</a:t>
            </a:r>
            <a:r>
              <a:rPr lang="kk-KZ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17%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б) ата –  аналармен қызметкерлердің біріккен әрекеті </a:t>
            </a: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4</a:t>
            </a:r>
            <a:r>
              <a:rPr lang="kk-KZ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33% 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в) ата –  ананың әрекеті </a:t>
            </a: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6 –  50%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4. Балабақшаға алғаш келген күні балаңыздың мінез  –  құлқы қандай болды</a:t>
            </a:r>
            <a:r>
              <a:rPr lang="kk-KZ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?:</a:t>
            </a:r>
            <a:r>
              <a:rPr lang="ru-RU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а) </a:t>
            </a:r>
            <a:r>
              <a:rPr lang="kk-KZ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әдеттегідей </a:t>
            </a: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 </a:t>
            </a:r>
            <a:r>
              <a:rPr lang="kk-KZ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 –  66%</a:t>
            </a:r>
            <a:r>
              <a:rPr lang="ru-RU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б) </a:t>
            </a:r>
            <a:r>
              <a:rPr lang="kk-KZ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ас ішуден бас тартты </a:t>
            </a: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2 – </a:t>
            </a:r>
            <a:r>
              <a:rPr lang="kk-KZ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17%</a:t>
            </a:r>
            <a:r>
              <a:rPr lang="kk-KZ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в)  ұйықтау қиын болды </a:t>
            </a: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0 –  0%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г) қатты көңілсіз, жабырқау болды </a:t>
            </a: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17% 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д) үлкен әсермен келді </a:t>
            </a: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 0 –  0%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е) жоғарыдағы факторлардың бәрі орын алды </a:t>
            </a: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 0 –  0%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828955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8928992" cy="1944216"/>
          </a:xfrm>
        </p:spPr>
        <p:txBody>
          <a:bodyPr>
            <a:normAutofit/>
          </a:bodyPr>
          <a:lstStyle/>
          <a:p>
            <a:r>
              <a:rPr lang="kk-KZ" sz="1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Нерв психикалық кернеуін анықтауға арналған сауалнама қорытындысы.</a:t>
            </a:r>
            <a:r>
              <a:rPr lang="kk-KZ" sz="1800" b="1" i="1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kk-KZ" sz="1800" b="1" i="1" dirty="0">
                <a:latin typeface="Times New Roman" pitchFamily="18" charset="0"/>
                <a:cs typeface="Times New Roman" pitchFamily="18" charset="0"/>
              </a:rPr>
            </a:br>
            <a:r>
              <a:rPr lang="kk-KZ" sz="1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№1  І кіші “</a:t>
            </a:r>
            <a:r>
              <a:rPr lang="kk-KZ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Балапан”</a:t>
            </a:r>
            <a:br>
              <a:rPr lang="kk-KZ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kk-KZ" sz="1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– 0</a:t>
            </a:r>
            <a:r>
              <a:rPr lang="kk-KZ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% </a:t>
            </a:r>
            <a:r>
              <a:rPr lang="kk-KZ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ата – </a:t>
            </a:r>
            <a:r>
              <a:rPr lang="kk-KZ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аналар – </a:t>
            </a:r>
            <a:r>
              <a:rPr lang="kk-KZ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 – 30</a:t>
            </a:r>
            <a:r>
              <a:rPr lang="ru-RU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% – </a:t>
            </a:r>
            <a:r>
              <a:rPr lang="kk-KZ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жоғары  деңгей  нерв  психикалық  кернеуі;</a:t>
            </a:r>
            <a:br>
              <a:rPr lang="kk-KZ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kk-KZ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0</a:t>
            </a:r>
            <a:r>
              <a:rPr lang="kk-KZ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r>
              <a:rPr lang="kk-KZ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ата – </a:t>
            </a:r>
            <a:r>
              <a:rPr lang="kk-KZ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аналар – </a:t>
            </a:r>
            <a:r>
              <a:rPr lang="kk-KZ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30 – 50% </a:t>
            </a:r>
            <a:r>
              <a:rPr lang="ru-RU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ортаңғы деңгей  нерв психикалық  кернеуі;</a:t>
            </a:r>
            <a:br>
              <a:rPr lang="kk-KZ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kk-KZ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100%  </a:t>
            </a:r>
            <a:r>
              <a:rPr lang="kk-KZ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ата – аналар – 50% </a:t>
            </a:r>
            <a:r>
              <a:rPr lang="ru-RU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төменгі  деңгей  нерв  психикалық  кернеуі.</a:t>
            </a:r>
            <a:r>
              <a:rPr lang="ru-RU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dirty="0"/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8415925"/>
              </p:ext>
            </p:extLst>
          </p:nvPr>
        </p:nvGraphicFramePr>
        <p:xfrm>
          <a:off x="323528" y="1772816"/>
          <a:ext cx="8568952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683626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8856984" cy="2736304"/>
          </a:xfrm>
        </p:spPr>
        <p:txBody>
          <a:bodyPr>
            <a:noAutofit/>
          </a:bodyPr>
          <a:lstStyle/>
          <a:p>
            <a:pPr algn="l"/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Балабақшаға жаңадан келген  балалардың бейімделу кезеңінің хаттамасы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1.Тобы: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№2  І кіші “Жұлдыздар” тобы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2.Тәрбиешісі: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Сидегалиева Гульшара Избасаровна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Бейімделуден өткен бала саны: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7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Жеңіл бейімделу: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7бала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(100%)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Орташа бейімделу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 0 бала (0 %)	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Ауыр бейімделу: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 бала (0%)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/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3093936"/>
              </p:ext>
            </p:extLst>
          </p:nvPr>
        </p:nvGraphicFramePr>
        <p:xfrm>
          <a:off x="251520" y="2564904"/>
          <a:ext cx="8568952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750969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2304256"/>
          </a:xfrm>
        </p:spPr>
        <p:txBody>
          <a:bodyPr>
            <a:normAutofit/>
          </a:bodyPr>
          <a:lstStyle/>
          <a:p>
            <a:r>
              <a:rPr lang="kk-KZ" sz="1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Нерв психикалық кернеуін анықтауға арналған сауалнама қорытындысы.</a:t>
            </a:r>
            <a:r>
              <a:rPr lang="kk-KZ" sz="1800" b="1" i="1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kk-KZ" sz="1800" b="1" i="1" dirty="0">
                <a:latin typeface="Times New Roman" pitchFamily="18" charset="0"/>
                <a:cs typeface="Times New Roman" pitchFamily="18" charset="0"/>
              </a:rPr>
            </a:br>
            <a:r>
              <a:rPr lang="kk-KZ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№2  </a:t>
            </a:r>
            <a:r>
              <a:rPr lang="kk-KZ" sz="1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 кіші </a:t>
            </a:r>
            <a:r>
              <a:rPr lang="kk-KZ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“Жұлдыздар”</a:t>
            </a:r>
            <a:r>
              <a:rPr lang="kk-KZ" sz="1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тобы</a:t>
            </a:r>
            <a:br>
              <a:rPr lang="kk-KZ" sz="1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 – 0% </a:t>
            </a:r>
            <a:r>
              <a:rPr lang="kk-KZ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ата – аналар – 0 – 30</a:t>
            </a:r>
            <a:r>
              <a:rPr lang="ru-RU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% – </a:t>
            </a:r>
            <a:r>
              <a:rPr lang="kk-KZ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жоғары  деңгей  нерв  психикалық  кернеуі;</a:t>
            </a:r>
            <a:br>
              <a:rPr lang="kk-KZ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kk-KZ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0%</a:t>
            </a:r>
            <a:r>
              <a:rPr lang="kk-KZ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ата – аналар – 30 – 50% </a:t>
            </a:r>
            <a:r>
              <a:rPr lang="ru-RU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ортаңғы деңгей  нерв психикалық  кернеуі;</a:t>
            </a:r>
            <a:br>
              <a:rPr lang="kk-KZ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kk-KZ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100%  </a:t>
            </a:r>
            <a:r>
              <a:rPr lang="kk-KZ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ата – аналар – 50% </a:t>
            </a:r>
            <a:r>
              <a:rPr lang="ru-RU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төменгі  деңгей  нерв  психикалық  кернеуі</a:t>
            </a: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/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7218479"/>
              </p:ext>
            </p:extLst>
          </p:nvPr>
        </p:nvGraphicFramePr>
        <p:xfrm>
          <a:off x="179512" y="2057400"/>
          <a:ext cx="8784976" cy="45399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716678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2880320"/>
          </a:xfrm>
        </p:spPr>
        <p:txBody>
          <a:bodyPr>
            <a:normAutofit/>
          </a:bodyPr>
          <a:lstStyle/>
          <a:p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Ата – анаға арналған сауалнама: 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«Балаңыз балабақшаға дайын ба?» 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№2 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 кіші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“Жұлдыздар”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тобы </a:t>
            </a:r>
            <a:r>
              <a:rPr lang="kk-KZ" sz="2000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000" i="1" dirty="0"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Сауалнамаға жауап берген ата – аналар –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 </a:t>
            </a: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 </a:t>
            </a: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ата – ана – 40 – 55 ұпай – балабақшаға келуге дайын –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100%</a:t>
            </a: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ата – ана – 24 – 39 ұпай – шартты дайын –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0%</a:t>
            </a: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i="1" dirty="0"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0 </a:t>
            </a: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ата – ана – 23 –16 ұпай  – дайын емес –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0 %</a:t>
            </a: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/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1354707"/>
              </p:ext>
            </p:extLst>
          </p:nvPr>
        </p:nvGraphicFramePr>
        <p:xfrm>
          <a:off x="251520" y="2564904"/>
          <a:ext cx="8712968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624310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856984" cy="2160240"/>
          </a:xfrm>
        </p:spPr>
        <p:txBody>
          <a:bodyPr>
            <a:noAutofit/>
          </a:bodyPr>
          <a:lstStyle/>
          <a:p>
            <a:pPr algn="l"/>
            <a:r>
              <a:rPr lang="kk-KZ" sz="20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0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000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000" i="1" dirty="0">
                <a:latin typeface="Times New Roman" pitchFamily="18" charset="0"/>
                <a:cs typeface="Times New Roman" pitchFamily="18" charset="0"/>
              </a:rPr>
            </a:br>
            <a:r>
              <a:rPr lang="kk-KZ" sz="20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0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000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000" i="1" dirty="0">
                <a:latin typeface="Times New Roman" pitchFamily="18" charset="0"/>
                <a:cs typeface="Times New Roman" pitchFamily="18" charset="0"/>
              </a:rPr>
            </a:br>
            <a:r>
              <a:rPr lang="kk-KZ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kk-KZ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   І кіші  «Балдырған»  </a:t>
            </a:r>
            <a:r>
              <a:rPr lang="kk-KZ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тобы</a:t>
            </a:r>
            <a:r>
              <a:rPr lang="kk-KZ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Тәрбиеші: </a:t>
            </a:r>
            <a:r>
              <a:rPr lang="kk-KZ" sz="1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Туралиева  Гулшара  </a:t>
            </a:r>
            <a:r>
              <a:rPr lang="kk-KZ" sz="1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Далабаевна</a:t>
            </a:r>
            <a:br>
              <a:rPr lang="kk-KZ" sz="1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Нерв психикалық кернеуін анықтауға арналған сауалнама қорытындысы.</a:t>
            </a:r>
            <a:r>
              <a:rPr lang="kk-KZ" sz="1800" b="1" i="1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kk-KZ" sz="1800" b="1" i="1" dirty="0">
                <a:latin typeface="Times New Roman" pitchFamily="18" charset="0"/>
                <a:cs typeface="Times New Roman" pitchFamily="18" charset="0"/>
              </a:rPr>
            </a:br>
            <a:r>
              <a:rPr lang="kk-KZ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kk-KZ" sz="1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0% </a:t>
            </a:r>
            <a:r>
              <a:rPr lang="kk-KZ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ата – аналар – 0 – 30</a:t>
            </a:r>
            <a:r>
              <a:rPr lang="ru-RU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% – </a:t>
            </a:r>
            <a:r>
              <a:rPr lang="kk-KZ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жоғары  деңгей  нерв  психикалық  кернеуі;</a:t>
            </a:r>
            <a:br>
              <a:rPr lang="kk-KZ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kk-KZ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0%</a:t>
            </a:r>
            <a:r>
              <a:rPr lang="kk-KZ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ата – аналар – 30 – 50% </a:t>
            </a:r>
            <a:r>
              <a:rPr lang="ru-RU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ортаңғы деңгей  нерв психикалық  кернеуі;</a:t>
            </a:r>
            <a:br>
              <a:rPr lang="kk-KZ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26</a:t>
            </a:r>
            <a:r>
              <a:rPr lang="kk-KZ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100%  </a:t>
            </a:r>
            <a:r>
              <a:rPr lang="kk-KZ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ата – аналар – 50% </a:t>
            </a:r>
            <a:r>
              <a:rPr lang="ru-RU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төменгі  деңгей  нерв  психикалық  кернеуі.</a:t>
            </a:r>
            <a:r>
              <a:rPr lang="ru-RU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0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000" i="1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8460307"/>
              </p:ext>
            </p:extLst>
          </p:nvPr>
        </p:nvGraphicFramePr>
        <p:xfrm>
          <a:off x="251520" y="2132856"/>
          <a:ext cx="8712968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551755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3024336"/>
          </a:xfrm>
        </p:spPr>
        <p:txBody>
          <a:bodyPr>
            <a:normAutofit/>
          </a:bodyPr>
          <a:lstStyle/>
          <a:p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Ата – анаға арналған сауалнама: 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«Балаңыз балабақшаға дайын ба?»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№ 4   І кіші  «Балдырған»  тобы </a:t>
            </a:r>
            <a:b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Тәрбиеші: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Туралиева  Гулшара  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Далабаевна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Сауалнамаға </a:t>
            </a: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жауап берген ата – аналар –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26 </a:t>
            </a: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22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ата – ана – 40 – 55 ұпай – балабақшаға келуге дайын –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85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ата – ана – 24 – 39 ұпай – шартты дайын –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15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i="1" dirty="0"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0 </a:t>
            </a: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ата – ана – 23 –16 ұпай  – дайын емес –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0 %</a:t>
            </a: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/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8409619"/>
              </p:ext>
            </p:extLst>
          </p:nvPr>
        </p:nvGraphicFramePr>
        <p:xfrm>
          <a:off x="179512" y="2636912"/>
          <a:ext cx="8784976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885028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6552728"/>
          </a:xfrm>
        </p:spPr>
        <p:txBody>
          <a:bodyPr>
            <a:noAutofit/>
          </a:bodyPr>
          <a:lstStyle/>
          <a:p>
            <a:pPr algn="l"/>
            <a:r>
              <a:rPr lang="kk-KZ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kk-KZ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   І кіші  «Балдырған»  тобы </a:t>
            </a:r>
            <a:br>
              <a:rPr lang="kk-KZ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Тәрбиеші: </a:t>
            </a:r>
            <a:r>
              <a:rPr lang="kk-KZ" sz="16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Туралиева  Гулшара  Далабаевна</a:t>
            </a:r>
            <a:r>
              <a:rPr lang="ru-RU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Ата </a:t>
            </a:r>
            <a:r>
              <a:rPr lang="kk-KZ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анаға арналған сауалнама: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«Бөбегіңіздің  балабақшаға бейімделуі қалай өтті?» </a:t>
            </a:r>
            <a:b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№1  топтардың  жауап берген ата – аналар саны - </a:t>
            </a:r>
            <a:r>
              <a:rPr lang="kk-KZ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25</a:t>
            </a: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Бөбегіңіздің бақшаға бейімделуі қалай өтті: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а) балам толық бейімделіп болды </a:t>
            </a: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kk-KZ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13 –  56 </a:t>
            </a:r>
            <a:r>
              <a:rPr lang="ru-RU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б) таңертең бақшаға барғысы келмейді </a:t>
            </a: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 </a:t>
            </a:r>
            <a:r>
              <a:rPr lang="kk-KZ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13% 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в) кейде балабақшаға барғысы келмейді </a:t>
            </a: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 </a:t>
            </a:r>
            <a:r>
              <a:rPr lang="kk-KZ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 </a:t>
            </a: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 </a:t>
            </a:r>
            <a:r>
              <a:rPr lang="kk-KZ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31 </a:t>
            </a: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% </a:t>
            </a:r>
            <a:b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г) кешке үйге кетерде, тағы да ойнай тұрайыншы деп өтініш білдіреді </a:t>
            </a: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0 – 0%</a:t>
            </a:r>
            <a:b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Сіздің балапаңыздың балабақшаға бейімділігі қалай өтті? 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Балабақшаға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а) </a:t>
            </a:r>
            <a:r>
              <a:rPr lang="kk-KZ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жылаумен </a:t>
            </a: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 </a:t>
            </a: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32 </a:t>
            </a: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б) </a:t>
            </a:r>
            <a:r>
              <a:rPr lang="kk-KZ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көндірумен </a:t>
            </a: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  </a:t>
            </a:r>
            <a:r>
              <a:rPr lang="kk-KZ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 </a:t>
            </a: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  </a:t>
            </a:r>
            <a:r>
              <a:rPr lang="kk-KZ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36%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в) </a:t>
            </a:r>
            <a:r>
              <a:rPr lang="kk-KZ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еш эмоциясыз </a:t>
            </a: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 </a:t>
            </a:r>
            <a:r>
              <a:rPr lang="kk-KZ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 </a:t>
            </a: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24 </a:t>
            </a: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г) </a:t>
            </a:r>
            <a:r>
              <a:rPr lang="kk-KZ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сүйсініп, шаттанып </a:t>
            </a: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8</a:t>
            </a:r>
            <a:r>
              <a:rPr lang="kk-KZ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r>
              <a:rPr lang="ru-RU" sz="16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Сіздің ойыңызша табысты бейімделуіне не әсер етті</a:t>
            </a:r>
            <a:r>
              <a:rPr lang="ru-RU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а) барлық қызметкерлердің әрекеті </a:t>
            </a: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 </a:t>
            </a: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41%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б) ата –  аналармен қызметкерлердің біріккен әрекеті </a:t>
            </a: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12 </a:t>
            </a: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55% 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в) ата –  ананың әрекеті </a:t>
            </a: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 </a:t>
            </a:r>
            <a:r>
              <a:rPr lang="kk-KZ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 4</a:t>
            </a:r>
            <a:r>
              <a:rPr lang="kk-KZ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4. Балабақшаға алғаш келген күні балаңыздың мінез  –  құлқы қандай болды?:</a:t>
            </a:r>
            <a:r>
              <a:rPr lang="ru-RU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а) </a:t>
            </a:r>
            <a:r>
              <a:rPr lang="kk-KZ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әдеттегідей </a:t>
            </a: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 </a:t>
            </a:r>
            <a:r>
              <a:rPr lang="kk-KZ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17 </a:t>
            </a: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 </a:t>
            </a:r>
            <a:r>
              <a:rPr lang="kk-KZ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68%</a:t>
            </a:r>
            <a:r>
              <a:rPr lang="ru-RU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б) </a:t>
            </a:r>
            <a:r>
              <a:rPr lang="kk-KZ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ас ішуден бас тартты </a:t>
            </a: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0</a:t>
            </a:r>
            <a:r>
              <a:rPr lang="kk-KZ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r>
              <a:rPr lang="kk-KZ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в)  ұйықтау қиын болды </a:t>
            </a: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0 –  0%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г) қатты көңілсіз, жабырқау болды </a:t>
            </a: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12% 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д) үлкен әсермен келді </a:t>
            </a: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 </a:t>
            </a:r>
            <a:r>
              <a:rPr lang="kk-KZ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 </a:t>
            </a:r>
            <a:r>
              <a:rPr lang="kk-KZ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8%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е) жоғарыдағы факторлардың бәрі орын алды </a:t>
            </a: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 </a:t>
            </a:r>
            <a:r>
              <a:rPr lang="kk-KZ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kk-KZ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 </a:t>
            </a:r>
            <a:r>
              <a:rPr lang="kk-KZ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12%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03706001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849</TotalTime>
  <Words>193</Words>
  <Application>Microsoft Office PowerPoint</Application>
  <PresentationFormat>Экран (4:3)</PresentationFormat>
  <Paragraphs>35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Балабақшаға жаңадан келген  балалардың бейімделу кезеңінің хаттамасы   1.Тобы:  №1  І кіші “Балапан” тобы 2.Тәрбиешісі:  Сүйінғалиева Гүлжамал Өтегенқызы. 3. Бейімделуден өткен бала саны:  4 бала Жеңіл бейімделу:  4 бала (100%) Орташа бейімделу:  0 бала (0 %)  Ауыр бейімделу: 0 бала (0%)   </vt:lpstr>
      <vt:lpstr>Балабақшаға жаңадан келген  балалардың бейімделу кезеңінің хаттамасы   1.Тобы:  №2  І кіші “Жұлдыздар” тобы 2.Тәрбиешісі: Сидегалиева Гульшара Избасаровна 3. Бейімделуден өткен бала саны:  12 бала Жеңіл бейімделу:  12 бала (100%) Орташа бейімделу:  0 бала (0 %)  Ауыр бейімделу: 0 бала (0%)   </vt:lpstr>
      <vt:lpstr>Балабақшаға жаңадан келген  балалардың бейімделу кезеңінің хаттамасы  1.Тобы:  № 6  ІІ младшая группа “Цветик – Семицветик” 2.Тәрбиешісі: Ажигалиева Роза Бактыбаевна 3. Бейімделуден өткен бала саны:  22 бала Жеңіл бейімделу:  16 бала (  73 %) Орташа бейімделу:  6 бала ( 27 %)  Ауыр бейімделу: 0 бала (0%)   </vt:lpstr>
      <vt:lpstr>Балабақшаға жаңадан келген  балалардың бейімделу кезеңінің хаттамасы   1.Тобы: № 8  ІІ кіші “Көңілді шарлар” тобы 2.Тәрбиешісі: Баделова Лаура Нуыховна  3. Бейімделуден өткен бала саны:  7 бала Жеңіл бейімделу:  3 бала (  43 %) Орташа бейімделу:  4 бала ( 57 %)  Ауыр бейімделу: 0 бала (0%)   </vt:lpstr>
      <vt:lpstr>Ата – анаға арналған сауалнама:  «Балаңыз балабақшаға дайын ба?»  №1  І кіші “Балапан” тобы  Сауалнамаға жауап берген ата – аналар – 4  4 ата – ана – 40 – 55 ұпай – балабақшаға келуге дайын –  100% 0 ата – ана – 24 – 39 ұпай – шартты дайын –  0%   0 ата – ана – 23 –16 ұпай  – дайын емес – 0 %   </vt:lpstr>
      <vt:lpstr>Ата – анаға арналған сауалнама:  «Балаңыз балабақшаға дайын ба?»  №2  І кіші “ Жұлдыздар” тобы  Сауалнамаға жауап берген ата – аналар – 12  9 ата – ана – 40 – 55 ұпай – балабақшаға келуге дайын – 75%  3 ата – ана – 24 – 39 ұпай – шартты дайын – 25%  0 ата – ана – 23 –16 ұпай  – дайын емес – 0 %   </vt:lpstr>
      <vt:lpstr>Ата – анаға арналған сауалнама:  «Балаңыз балабақшаға дайын ба?»  № 7  ІІ кіші “Қарлығаш” тобы  Сауалнамаға жауап берген ата – аналар – 2  2 ата – ана – 40 – 55 ұпай – балабақшаға келуге дайын – 100% 0 ата – ана – 24 – 39 ұпай – шартты дайын – 0%   0 ата – ана – 23 –16 ұпай  – дайын емес – 0 %  </vt:lpstr>
      <vt:lpstr>Ата – анаға арналған сауалнама:  «Балаңыз балабақшаға дайын ба?»  № 8 ІІ кіші “Көңілді шарлар” тобы  Сауалнамаға жауап берген ата – аналар – 7 7 ата – ана – 40 – 55 ұпай – балабақшаға келуге дайын – 100% 0 ата – ана – 24 – 39 ұпай – шартты дайын – 0%   0 ата – ана – 23 –16 ұпай  – дайын емес – 0 %  </vt:lpstr>
      <vt:lpstr>Ата – анаға арналған сауалнама:  «Бөбегіңіздің  балабақшаға бейімделуі қалай өтті?»  №1, 2, 7, 8  топтардың  жауап берген ата – аналар саны - 25  1. Бөбегіңіздің бақшаға бейімделуі қалай өтті:  а) балам толық бейімделіп болды – 15 –  60%  б) таңертең бақшаға барғысы келмейді – 7 – 28%  в) кейде балабақшаға барғысы келмейді – 3 –  12% г) кешке үйге кетерде, тағы да ойнай тұрайыншы деп өтініш білдіреді – 0 – 0%</vt:lpstr>
      <vt:lpstr>2. Сіздің балапаңыздың балабақшаға бейімділігі қалай өтті? Балабақшаға: а) жылаумен – 7 – 28% б) көндірумен – 4 –  16% в) еш эмоциясыз –  5 –  20% г) сүйсініп, шаттанып – 9 – 36% </vt:lpstr>
      <vt:lpstr>3. Сіздің ойыңызша табысты бейімделуіне не әсер етті: а) барлық қызметкерлердің әрекеті – 10 – 40% б) ата –  аналармен қызметкерлердің біріккен әрекеті – 11 – 44%  в) ата –  ананың әрекеті –  4 – 16% </vt:lpstr>
      <vt:lpstr>4. Балабақшаға алғаш келген күні балаңыздың мінез  –  құлқы қандай болды?:  а) әдеттегідей – 14 – 56% б) ас ішуден бас тартты – 1 –  4%  в)  ұйықтау қиын болды – 0 –  0% г) қатты көңілсіз, жабырқау болды – 3 – 12%  д) үлкен әсермен келді – 4 – 16% е) жоғарыдағы факторлардың бәрі орын алды – 3 – 12%</vt:lpstr>
      <vt:lpstr>АНКЕТА ДЛЯ РОДИТЕЛЕЙ  «Готов ли Ваш ребенок к поступлению в ДОУ?» заключение анкеты.   № 6  ІІ младшая группа “Цветик – Семицветик” Воспитатели: Ажигалиева Роза Бактыбаевна                            Кудасова Лязат Сапиуаллаевна 12 родители – 55 – 40 баллов – готов к поступлению в ДОУ;  0 родители – 39 – 24 балла – условно готов;   0 родители – 23 – 16 баллов – не готов к поступлению в ДОУ.       </vt:lpstr>
      <vt:lpstr>Нерв психикалық кернеуін анықтауға арналған сауалнама қорытындысы.  №1  І кіші “Балапан”, №2  І кіші “Жұлдыздар”,  №3 ІІ младшая группа «Смешарики»,  № 6 (12) ІІ младшая группа “Цветик – Семицветик”,  № 7 (4)  ІІ кіші “Қарлығаш” топтары жауап берді. Направлена на выявление признаков нервно –  психического напряжения у детей заключение анкеты.  0  ата – аналар– 0 – 30% – жоғары  деңгей  нерв  психикалық  кернеуі; 2  ата – аналар– 30 – 50% – ортаңғы деңгей  нерв психикалық  кернеуі; 76  ата – аналар – 50% – төменгі  деңгей  нерв  психикалық  кернеуі. 76  родители – 0 – 30 %   – слабая степень нервно – психического напряжения;  2  родители – 30 – 50 %  –  выраженное нервно – психическое напряжение;  0  родители – 50 % и больше  –  высокая степень нервно – психического напряжения.   </vt:lpstr>
      <vt:lpstr>Тағы жалғасы асты</vt:lpstr>
      <vt:lpstr>Балабақшаға жаңадан келген  балалардың бейімделу кезеңінің хаттамасы   1.Тобы:  №12  І кіші “Айгөлек” тобы 2.Тәрбиешісі: Нургалиева  Нуржамал  Сайлаугалиевна 3. Бейімделуден өткен бала саны:  30 бала Жеңіл бейімделу:  8 бала (27%) Орташа бейімделу:  22 бала (73 %)  Ауыр бейімделу: 0 бала (0%)   </vt:lpstr>
      <vt:lpstr>Балабақшаға жаңадан келген  балалардың бейімделу кезеңінің хаттамасы   1.Тобы:  №1  І кіші “Балапан” тобы 2.Тәрбиешісі:  Сүйінғалиева Гүлжамал Өтегенқызы. 3. Бейімделуден өткен бала саны:  5 бала Жеңіл бейімделу:  4 бала (80%) Орташа бейімделу:  1 бала (20 %)  Ауыр бейімделу: 0 бала (0%)   </vt:lpstr>
      <vt:lpstr>Ата – анаға арналған сауалнама:  «Балаңыз балабақшаға дайын ба?»  №1  І кіші “Балапан” тобы  Сауалнамаға жауап берген ата – аналар – 4  4 ата – ана – 40 – 55 ұпай – балабақшаға келуге дайын –  100% 0 ата – ана – 24 – 39 ұпай – шартты дайын –  0%   0 ата – ана – 23 –16 ұпай  – дайын емес – 0 %  </vt:lpstr>
      <vt:lpstr>№1  І кіші “Балапан тобы  Ата – анаға арналған сауалнама:  «Бөбегіңіздің  балабақшаға бейімделуі қалай өтті?»  №1  топтардың  жауап берген ата – аналар саны - 6 1. Бөбегіңіздің бақшаға бейімделуі қалай өтті: а) балам толық бейімделіп болды –  4 –  33 %  б) таңертең бақшаға барғысы келмейді – 2 –  17%  в) кейде балабақшаға барғысы келмейді –  6 –  50 %  г) кешке үйге кетерде, тағы да ойнай тұрайыншы деп өтініш білдіреді – 0 – 0% 2. Сіздің балапаңыздың балабақшаға бейімділігі қалай өтті?  Балабақшаға: а) жылаумен – 2 – 17 % б) көндірумен –   4 –   33% в) еш эмоциясыз –  2 – 17 % г) сүйсініп, шаттанып – 4 – 33% 3. Сіздің ойыңызша табысты бейімделуіне не әсер етті: а) барлық қызметкерлердің әрекеті – 2 – 17% б) ата –  аналармен қызметкерлердің біріккен әрекеті – 4 – 33%  в) ата –  ананың әрекеті –  6 –  50% 4. Балабақшаға алғаш келген күні балаңыздың мінез  –  құлқы қандай болды?: а) әдеттегідей –  8 –  66% б) ас ішуден бас тартты – 2 – 17%  в)  ұйықтау қиын болды – 0 –  0% г) қатты көңілсіз, жабырқау болды – 2 – 17%  д) үлкен әсермен келді –  0 –  0% е) жоғарыдағы факторлардың бәрі орын алды –  0 –  0%</vt:lpstr>
      <vt:lpstr>Нерв психикалық кернеуін анықтауға арналған сауалнама қорытындысы.  №1  І кіші “Балапан” 0 – 0%  ата – аналар – 0 – 30% – жоғары  деңгей  нерв  психикалық  кернеуі; 0 – 0% ата – аналар – 30 – 50% – ортаңғы деңгей  нерв психикалық  кернеуі; 6 – 100%  ата – аналар – 50% – төменгі  деңгей  нерв  психикалық  кернеуі. </vt:lpstr>
      <vt:lpstr>Балабақшаға жаңадан келген  балалардың бейімделу кезеңінің хаттамасы   1.Тобы:  №2  І кіші “Жұлдыздар” тобы 2.Тәрбиешісі: Сидегалиева Гульшара Избасаровна 3. Бейімделуден өткен бала саны:   7 бала Жеңіл бейімделу:   7бала (100%) Орташа бейімделу:  0 бала (0 %)  Ауыр бейімделу: 0 бала (0%)  </vt:lpstr>
      <vt:lpstr>Нерв психикалық кернеуін анықтауға арналған сауалнама қорытындысы.  №2  І кіші “Жұлдыздар” тобы 0 – 0%  ата – аналар – 0 – 30% – жоғары  деңгей  нерв  психикалық  кернеуі; 0 – 0% ата – аналар – 30 – 50% – ортаңғы деңгей  нерв психикалық  кернеуі; 7 – 100%  ата – аналар – 50% – төменгі  деңгей  нерв  психикалық  кернеуі. </vt:lpstr>
      <vt:lpstr>Ата – анаға арналған сауалнама:  «Балаңыз балабақшаға дайын ба?»  №2  І кіші “Жұлдыздар” тобы  Сауалнамаға жауап берген ата – аналар – 6  6 ата – ана – 40 – 55 ұпай – балабақшаға келуге дайын –  100% 0 ата – ана – 24 – 39 ұпай – шартты дайын –  0%   0 ата – ана – 23 –16 ұпай  – дайын емес – 0 %  </vt:lpstr>
      <vt:lpstr>    № 4   І кіші  «Балдырған»  тобы  Тәрбиеші: Туралиева  Гулшара  Далабаевна Нерв психикалық кернеуін анықтауға арналған сауалнама қорытындысы.  0 – 0%  ата – аналар – 0 – 30% – жоғары  деңгей  нерв  психикалық  кернеуі; 0 – 0% ата – аналар – 30 – 50% – ортаңғы деңгей  нерв психикалық  кернеуі; 26 – 100%  ата – аналар – 50% – төменгі  деңгей  нерв  психикалық  кернеуі.      </vt:lpstr>
      <vt:lpstr>Ата – анаға арналған сауалнама:  «Балаңыз балабақшаға дайын ба?»  № 4   І кіші  «Балдырған»  тобы  Тәрбиеші: Туралиева  Гулшара  Далабаевна Сауалнамаға жауап берген ата – аналар –  26  22 ата – ана – 40 – 55 ұпай – балабақшаға келуге дайын –  85% 4 ата – ана – 24 – 39 ұпай – шартты дайын –  15%   0 ата – ана – 23 –16 ұпай  – дайын емес – 0 %  </vt:lpstr>
      <vt:lpstr>№ 4   І кіші  «Балдырған»  тобы  Тәрбиеші: Туралиева  Гулшара  Далабаевна Ата – анаға арналған сауалнама:  «Бөбегіңіздің  балабақшаға бейімделуі қалай өтті?»  №1  топтардың  жауап берген ата – аналар саны - 25 1. Бөбегіңіздің бақшаға бейімделуі қалай өтті: а) балам толық бейімделіп болды –  13 –  56 %  б) таңертең бақшаға барғысы келмейді – 3 –  13%  в) кейде балабақшаға барғысы келмейді –  7 –  31 %  г) кешке үйге кетерде, тағы да ойнай тұрайыншы деп өтініш білдіреді – 0 – 0% 2. Сіздің балапаңыздың балабақшаға бейімділігі қалай өтті?  Балабақшаға: а) жылаумен – 8 – 32 % б) көндірумен –   9 –   36% в) еш эмоциясыз –  6 – 24 % г) сүйсініп, шаттанып – 2 – 8% 3. Сіздің ойыңызша табысты бейімделуіне не әсер етті: а) барлық қызметкерлердің әрекеті – 9 – 41% б) ата –  аналармен қызметкерлердің біріккен әрекеті – 12 – 55%  в) ата –  ананың әрекеті –  1 –  4% 4. Балабақшаға алғаш келген күні балаңыздың мінез  –  құлқы қандай болды?: а) әдеттегідей –  17 –  68% б) ас ішуден бас тартты – 0 – 0%  в)  ұйықтау қиын болды – 0 –  0% г) қатты көңілсіз, жабырқау болды – 3 – 12%  д) үлкен әсермен келді –  2 –  8% е) жоғарыдағы факторлардың бәрі орын алды –  3 –  12%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Балабақшаға жаңадан келген  балалардың бейімделу кезеңінің хаттамасы   1.Тобы:  №2  Кіші “ Жұлдыздар” тобы 2.Тәрбиешісі: Баделова  Лаура Нуыхқызы  3. Бейімделуден өткен бала саны:  бала Жеңіл бейімделу:  бала (%) Орташа бейімделу:  бала (%)  Ауыр бейімделу: 0 бала (0%) </dc:title>
  <dc:creator>hpPav</dc:creator>
  <cp:lastModifiedBy>Пользователь Windows</cp:lastModifiedBy>
  <cp:revision>50</cp:revision>
  <cp:lastPrinted>2019-06-14T07:26:58Z</cp:lastPrinted>
  <dcterms:created xsi:type="dcterms:W3CDTF">2018-12-21T04:05:21Z</dcterms:created>
  <dcterms:modified xsi:type="dcterms:W3CDTF">2019-06-14T07:29:52Z</dcterms:modified>
</cp:coreProperties>
</file>