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64" r:id="rId11"/>
    <p:sldId id="274" r:id="rId12"/>
    <p:sldId id="265" r:id="rId13"/>
    <p:sldId id="266" r:id="rId14"/>
    <p:sldId id="267" r:id="rId15"/>
    <p:sldId id="268" r:id="rId16"/>
    <p:sldId id="269" r:id="rId17"/>
    <p:sldId id="27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0;&#1083;&#1084;&#1072;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2870577750403702E-2"/>
          <c:y val="8.2252883360137224E-2"/>
          <c:w val="0.95055502673647063"/>
          <c:h val="0.90462955186211713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66FF33"/>
              </a:solidFill>
            </c:spPr>
          </c:dPt>
          <c:dPt>
            <c:idx val="1"/>
            <c:spPr>
              <a:solidFill>
                <a:srgbClr val="9900FF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Лист187!$A$1:$A$3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Лист187!$B$1:$B$3</c:f>
              <c:numCache>
                <c:formatCode>General</c:formatCode>
                <c:ptCount val="3"/>
                <c:pt idx="0">
                  <c:v>11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335621992978894E-2"/>
          <c:y val="7.4575288137437579E-2"/>
          <c:w val="0.95660251535321961"/>
          <c:h val="0.9114091279573735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FFFF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Лист189!$A$1:$A$3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Лист189!$B$1:$B$3</c:f>
              <c:numCache>
                <c:formatCode>General</c:formatCode>
                <c:ptCount val="3"/>
                <c:pt idx="0">
                  <c:v>13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744543359620792E-2"/>
          <c:y val="0.10879629629629645"/>
          <c:w val="0.87946225524460253"/>
          <c:h val="0.83240712225986169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Лист190!$A$1:$A$3</c:f>
              <c:strCache>
                <c:ptCount val="3"/>
                <c:pt idx="0">
                  <c:v>Лёгкая адаптации</c:v>
                </c:pt>
                <c:pt idx="1">
                  <c:v>Средняя адаптации</c:v>
                </c:pt>
                <c:pt idx="2">
                  <c:v>Тяжёлая адаптации</c:v>
                </c:pt>
              </c:strCache>
            </c:strRef>
          </c:cat>
          <c:val>
            <c:numRef>
              <c:f>Лист190!$B$1:$B$3</c:f>
              <c:numCache>
                <c:formatCode>General</c:formatCode>
                <c:ptCount val="3"/>
                <c:pt idx="0">
                  <c:v>9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0642143433788046E-2"/>
          <c:y val="7.9483035512039737E-2"/>
          <c:w val="0.92745882133722257"/>
          <c:h val="0.89116182118505827"/>
        </c:manualLayout>
      </c:layout>
      <c:pie3DChart>
        <c:varyColors val="1"/>
        <c:ser>
          <c:idx val="0"/>
          <c:order val="0"/>
          <c:explosion val="25"/>
          <c:dPt>
            <c:idx val="0"/>
            <c:explosion val="37"/>
            <c:spPr>
              <a:solidFill>
                <a:srgbClr val="FF66FF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Лист191!$A$1:$A$3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Лист191!$B$1:$B$3</c:f>
              <c:numCache>
                <c:formatCode>General</c:formatCode>
                <c:ptCount val="3"/>
                <c:pt idx="0">
                  <c:v>16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5.6671175142586065E-2"/>
          <c:y val="9.4040941434440348E-2"/>
          <c:w val="0.89540075791962659"/>
          <c:h val="0.86066329567077826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B0F0"/>
              </a:solidFill>
            </c:spPr>
          </c:dPt>
          <c:dPt>
            <c:idx val="1"/>
            <c:spPr>
              <a:solidFill>
                <a:srgbClr val="FF0066"/>
              </a:solidFill>
            </c:spPr>
          </c:dPt>
          <c:dLbls>
            <c:txPr>
              <a:bodyPr/>
              <a:lstStyle/>
              <a:p>
                <a:pPr>
                  <a:defRPr sz="20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Лист201!$A$1:$A$3</c:f>
              <c:strCache>
                <c:ptCount val="3"/>
                <c:pt idx="0">
                  <c:v>Жеңіл бейімделу</c:v>
                </c:pt>
                <c:pt idx="1">
                  <c:v>Орташа бейімделу</c:v>
                </c:pt>
                <c:pt idx="2">
                  <c:v>Ауыр бейімделу</c:v>
                </c:pt>
              </c:strCache>
            </c:strRef>
          </c:cat>
          <c:val>
            <c:numRef>
              <c:f>Лист201!$B$1:$B$3</c:f>
              <c:numCache>
                <c:formatCode>General</c:formatCode>
                <c:ptCount val="3"/>
                <c:pt idx="0">
                  <c:v>49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2028635360628277"/>
          <c:y val="4.5683348923208418E-2"/>
          <c:w val="0.87971364639371863"/>
          <c:h val="0.73393010939077385"/>
        </c:manualLayout>
      </c:layout>
      <c:bar3DChart>
        <c:barDir val="col"/>
        <c:grouping val="stacked"/>
        <c:ser>
          <c:idx val="0"/>
          <c:order val="0"/>
          <c:spPr>
            <a:solidFill>
              <a:srgbClr val="66FF33"/>
            </a:solidFill>
          </c:spPr>
          <c:cat>
            <c:strRef>
              <c:f>Лист192!$A$1:$A$3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Лист192!$B$1:$B$3</c:f>
              <c:numCache>
                <c:formatCode>General</c:formatCode>
                <c:ptCount val="3"/>
                <c:pt idx="0">
                  <c:v>13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gapWidth val="95"/>
        <c:gapDepth val="95"/>
        <c:shape val="cylinder"/>
        <c:axId val="62583168"/>
        <c:axId val="62584704"/>
        <c:axId val="0"/>
      </c:bar3DChart>
      <c:catAx>
        <c:axId val="62583168"/>
        <c:scaling>
          <c:orientation val="minMax"/>
        </c:scaling>
        <c:axPos val="b"/>
        <c:majorTickMark val="none"/>
        <c:tickLblPos val="nextTo"/>
        <c:crossAx val="62584704"/>
        <c:crosses val="autoZero"/>
        <c:auto val="1"/>
        <c:lblAlgn val="ctr"/>
        <c:lblOffset val="100"/>
      </c:catAx>
      <c:valAx>
        <c:axId val="625847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2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5831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0000"/>
            </a:solidFill>
          </c:spPr>
          <c:cat>
            <c:strRef>
              <c:f>Лист193!$A$1:$A$3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Лист193!$B$1:$B$3</c:f>
              <c:numCache>
                <c:formatCode>General</c:formatCode>
                <c:ptCount val="3"/>
                <c:pt idx="0">
                  <c:v>14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</c:ser>
        <c:gapWidth val="95"/>
        <c:gapDepth val="95"/>
        <c:shape val="cylinder"/>
        <c:axId val="62598144"/>
        <c:axId val="62612224"/>
        <c:axId val="0"/>
      </c:bar3DChart>
      <c:catAx>
        <c:axId val="62598144"/>
        <c:scaling>
          <c:orientation val="minMax"/>
        </c:scaling>
        <c:axPos val="b"/>
        <c:majorTickMark val="none"/>
        <c:tickLblPos val="nextTo"/>
        <c:crossAx val="62612224"/>
        <c:crosses val="autoZero"/>
        <c:auto val="1"/>
        <c:lblAlgn val="ctr"/>
        <c:lblOffset val="100"/>
      </c:catAx>
      <c:valAx>
        <c:axId val="626122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2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59814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FF00"/>
            </a:solidFill>
          </c:spPr>
          <c:cat>
            <c:strRef>
              <c:f>Лист194!$A$1:$A$3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Лист194!$B$1:$B$3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gapWidth val="95"/>
        <c:gapDepth val="95"/>
        <c:shape val="cylinder"/>
        <c:axId val="62723968"/>
        <c:axId val="62725504"/>
        <c:axId val="0"/>
      </c:bar3DChart>
      <c:catAx>
        <c:axId val="62723968"/>
        <c:scaling>
          <c:orientation val="minMax"/>
        </c:scaling>
        <c:axPos val="b"/>
        <c:majorTickMark val="none"/>
        <c:tickLblPos val="nextTo"/>
        <c:crossAx val="62725504"/>
        <c:crosses val="autoZero"/>
        <c:auto val="1"/>
        <c:lblAlgn val="ctr"/>
        <c:lblOffset val="100"/>
      </c:catAx>
      <c:valAx>
        <c:axId val="6272550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2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72396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00B0F0"/>
            </a:solidFill>
          </c:spPr>
          <c:cat>
            <c:strRef>
              <c:f>Лист195!$A$1:$A$3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Лист195!$B$1:$B$3</c:f>
              <c:numCache>
                <c:formatCode>General</c:formatCode>
                <c:ptCount val="3"/>
                <c:pt idx="0">
                  <c:v>19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gapWidth val="95"/>
        <c:gapDepth val="95"/>
        <c:shape val="cylinder"/>
        <c:axId val="62780160"/>
        <c:axId val="62781696"/>
        <c:axId val="0"/>
      </c:bar3DChart>
      <c:catAx>
        <c:axId val="62780160"/>
        <c:scaling>
          <c:orientation val="minMax"/>
        </c:scaling>
        <c:axPos val="b"/>
        <c:majorTickMark val="none"/>
        <c:tickLblPos val="nextTo"/>
        <c:crossAx val="62781696"/>
        <c:crosses val="autoZero"/>
        <c:auto val="1"/>
        <c:lblAlgn val="ctr"/>
        <c:lblOffset val="100"/>
      </c:catAx>
      <c:valAx>
        <c:axId val="62781696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2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7801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spPr>
            <a:solidFill>
              <a:srgbClr val="FF66FF"/>
            </a:solidFill>
          </c:spPr>
          <c:cat>
            <c:strRef>
              <c:f>Лист196!$A$1:$A$3</c:f>
              <c:strCache>
                <c:ptCount val="3"/>
                <c:pt idx="0">
                  <c:v>Балабақшаға келуге дайын</c:v>
                </c:pt>
                <c:pt idx="1">
                  <c:v>Шартты дайын</c:v>
                </c:pt>
                <c:pt idx="2">
                  <c:v>Дайын емес</c:v>
                </c:pt>
              </c:strCache>
            </c:strRef>
          </c:cat>
          <c:val>
            <c:numRef>
              <c:f>Лист196!$B$1:$B$3</c:f>
              <c:numCache>
                <c:formatCode>General</c:formatCode>
                <c:ptCount val="3"/>
                <c:pt idx="0">
                  <c:v>56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</c:ser>
        <c:gapWidth val="95"/>
        <c:gapDepth val="95"/>
        <c:shape val="cylinder"/>
        <c:axId val="62745216"/>
        <c:axId val="62698624"/>
        <c:axId val="0"/>
      </c:bar3DChart>
      <c:catAx>
        <c:axId val="62745216"/>
        <c:scaling>
          <c:orientation val="minMax"/>
        </c:scaling>
        <c:axPos val="b"/>
        <c:majorTickMark val="none"/>
        <c:tickLblPos val="nextTo"/>
        <c:crossAx val="62698624"/>
        <c:crosses val="autoZero"/>
        <c:auto val="1"/>
        <c:lblAlgn val="ctr"/>
        <c:lblOffset val="100"/>
      </c:catAx>
      <c:valAx>
        <c:axId val="6269862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20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27452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8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4062630236873914E-2"/>
          <c:y val="0.14701662659217529"/>
          <c:w val="0.86054676555052467"/>
          <c:h val="0.8283702616828349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explosion val="26"/>
            <c:spPr>
              <a:solidFill>
                <a:srgbClr val="66FF33"/>
              </a:solidFill>
            </c:spPr>
          </c:dPt>
          <c:dPt>
            <c:idx val="2"/>
            <c:spPr>
              <a:solidFill>
                <a:srgbClr val="FF0066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Lbls>
            <c:txPr>
              <a:bodyPr/>
              <a:lstStyle/>
              <a:p>
                <a:pPr>
                  <a:defRPr sz="14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Лист197!$A$1:$A$4</c:f>
              <c:strCache>
                <c:ptCount val="4"/>
                <c:pt idx="0">
                  <c:v>балам толық бейімделіп болды </c:v>
                </c:pt>
                <c:pt idx="1">
                  <c:v>таңертең бақшаға барғысы келмейді</c:v>
                </c:pt>
                <c:pt idx="2">
                  <c:v>кейде балабақшаға барғысы келмейді </c:v>
                </c:pt>
                <c:pt idx="3">
                  <c:v>кешке үйге кетерде, тағы да ойнай тұрайыншы деп өтініш білдіреді</c:v>
                </c:pt>
              </c:strCache>
            </c:strRef>
          </c:cat>
          <c:val>
            <c:numRef>
              <c:f>Лист197!$B$1:$B$4</c:f>
              <c:numCache>
                <c:formatCode>General</c:formatCode>
                <c:ptCount val="4"/>
                <c:pt idx="0">
                  <c:v>17</c:v>
                </c:pt>
                <c:pt idx="1">
                  <c:v>7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00B0F0"/>
              </a:solidFill>
            </c:spPr>
          </c:dPt>
          <c:dPt>
            <c:idx val="2"/>
            <c:spPr>
              <a:solidFill>
                <a:srgbClr val="66FF33"/>
              </a:solidFill>
            </c:spPr>
          </c:dPt>
          <c:dPt>
            <c:idx val="3"/>
            <c:spPr>
              <a:solidFill>
                <a:srgbClr val="FF66FF"/>
              </a:solidFill>
            </c:spPr>
          </c:dPt>
          <c:dLbls>
            <c:txPr>
              <a:bodyPr/>
              <a:lstStyle/>
              <a:p>
                <a:pPr>
                  <a:defRPr sz="18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Лист198!$A$1:$A$4</c:f>
              <c:strCache>
                <c:ptCount val="4"/>
                <c:pt idx="0">
                  <c:v>жылаумен </c:v>
                </c:pt>
                <c:pt idx="1">
                  <c:v>көндірумен </c:v>
                </c:pt>
                <c:pt idx="2">
                  <c:v>еш эмоциясыз </c:v>
                </c:pt>
                <c:pt idx="3">
                  <c:v>сүйсініп, шаттанып </c:v>
                </c:pt>
              </c:strCache>
            </c:strRef>
          </c:cat>
          <c:val>
            <c:numRef>
              <c:f>Лист198!$B$1:$B$4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7</c:v>
                </c:pt>
                <c:pt idx="3">
                  <c:v>14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7.8528945654583418E-2"/>
          <c:y val="0.11075358052737039"/>
          <c:w val="0.82254152287963567"/>
          <c:h val="0.7988101570592681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explosion val="26"/>
            <c:spPr>
              <a:solidFill>
                <a:srgbClr val="66FF33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Lbls>
            <c:dLbl>
              <c:idx val="2"/>
              <c:layout>
                <c:manualLayout>
                  <c:x val="-1.6880468066491714E-2"/>
                  <c:y val="1.0416666666666666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6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Лист199!$A$1:$A$3</c:f>
              <c:strCache>
                <c:ptCount val="3"/>
                <c:pt idx="0">
                  <c:v>барлық қызметкерлердің әрекеті </c:v>
                </c:pt>
                <c:pt idx="1">
                  <c:v>ата – аналармен қызметкерлердің біріккен әрекеті </c:v>
                </c:pt>
                <c:pt idx="2">
                  <c:v>ата – ананың әрекеті </c:v>
                </c:pt>
              </c:strCache>
            </c:strRef>
          </c:cat>
          <c:val>
            <c:numRef>
              <c:f>Лист199!$B$1:$B$3</c:f>
              <c:numCache>
                <c:formatCode>General</c:formatCode>
                <c:ptCount val="3"/>
                <c:pt idx="0">
                  <c:v>14</c:v>
                </c:pt>
                <c:pt idx="1">
                  <c:v>18</c:v>
                </c:pt>
                <c:pt idx="2">
                  <c:v>2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6.9726617224737802E-2"/>
          <c:y val="0.10234628339404023"/>
          <c:w val="0.84031203816055633"/>
          <c:h val="0.80756788379795874"/>
        </c:manualLayout>
      </c:layout>
      <c:pie3DChart>
        <c:varyColors val="1"/>
        <c:ser>
          <c:idx val="0"/>
          <c:order val="0"/>
          <c:explosion val="28"/>
          <c:dPt>
            <c:idx val="0"/>
            <c:spPr>
              <a:solidFill>
                <a:srgbClr val="00FFFF"/>
              </a:solidFill>
            </c:spPr>
          </c:dPt>
          <c:dPt>
            <c:idx val="1"/>
            <c:spPr>
              <a:solidFill>
                <a:srgbClr val="FF66FF"/>
              </a:solidFill>
            </c:spPr>
          </c:dPt>
          <c:dPt>
            <c:idx val="2"/>
            <c:spPr>
              <a:solidFill>
                <a:srgbClr val="99FF66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rgbClr val="00B0F0"/>
              </a:solidFill>
            </c:spPr>
          </c:dPt>
          <c:dLbls>
            <c:txPr>
              <a:bodyPr/>
              <a:lstStyle/>
              <a:p>
                <a:pPr>
                  <a:defRPr sz="1600" b="1" i="1">
                    <a:solidFill>
                      <a:srgbClr val="00206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Лист200!$A$1:$A$6</c:f>
              <c:strCache>
                <c:ptCount val="6"/>
                <c:pt idx="0">
                  <c:v>әдеттегідей </c:v>
                </c:pt>
                <c:pt idx="1">
                  <c:v>ас ішуден бас тартты </c:v>
                </c:pt>
                <c:pt idx="2">
                  <c:v>ұйықтау қиын болды </c:v>
                </c:pt>
                <c:pt idx="3">
                  <c:v>қатты көңілсіз, жабырқау болды</c:v>
                </c:pt>
                <c:pt idx="4">
                  <c:v>үлкен әсермен келді </c:v>
                </c:pt>
                <c:pt idx="5">
                  <c:v>жоғарыдағы факторлардың бәрі орын алды </c:v>
                </c:pt>
              </c:strCache>
            </c:strRef>
          </c:cat>
          <c:val>
            <c:numRef>
              <c:f>Лист200!$B$1:$B$6</c:f>
              <c:numCache>
                <c:formatCode>General</c:formatCode>
                <c:ptCount val="6"/>
                <c:pt idx="0">
                  <c:v>15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15</c:v>
                </c:pt>
                <c:pt idx="5">
                  <c:v>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1643050"/>
            <a:ext cx="8715436" cy="1957400"/>
          </a:xfrm>
        </p:spPr>
        <p:txBody>
          <a:bodyPr>
            <a:norm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Балабақшаға жаңадан келген  балалардың бейімделу кезеңінің хаттамасы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14876" y="4929198"/>
            <a:ext cx="3857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1313AD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2019 жыл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857520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Кіші “Балапан” тобы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Сүйінғалиева Гүлжамал Өтегенқызы.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бала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бала (85%)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2 бала (15%)	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2786058"/>
          <a:ext cx="857256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857520"/>
          </a:xfrm>
        </p:spPr>
        <p:txBody>
          <a:bodyPr>
            <a:normAutofit/>
          </a:bodyPr>
          <a:lstStyle/>
          <a:p>
            <a:pPr algn="l"/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1.Тобы: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Кіші “ Жұлдыздар” тобы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Баделова  Лаура Нуыхқызы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 бала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бала (81%)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3 бала (19%)	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бала (0%)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14282" y="2786058"/>
          <a:ext cx="8715436" cy="3786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643206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Аналитическая справка по результатам адаптации детей групп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Групп: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№3 Вторая младшая группа “Смешарики”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Воспитатель: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Досанбаева Камелия  Хамидовна 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Количество детей: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10 детей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Лёгкая адаптации: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детей ( 90%)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Средняя адаптации: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детей (10%)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Тяжёлая адаптации: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детей (0%)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2714620"/>
          <a:ext cx="8715436" cy="4000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714644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Балабақшаға жаңадан келген  балалардың бейімделу кезеңінің хаттамасы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Тобы: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4 Екінші кіші “Көңілді шарлар” тобы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Тәрбиешісі: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Альдешева Қарлыға Балтабаевна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Бейімделуден өткен бала саны: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19 бала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16 бала (84%)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 бала (16%)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бала (0%)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2714620"/>
          <a:ext cx="8715436" cy="3929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286016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Балабақшаға жаңадан келген барлық  балалардың бейімделу қорытындысы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Бейімделуден өткен бала саны: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58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Жеңіл бейімделу: </a:t>
            </a:r>
            <a:r>
              <a:rPr lang="kk-KZ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49 бала (84%)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Орташа бейімделу: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бала (16%)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Ауыр бейімделу: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0 бала (0%)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14282" y="2214554"/>
          <a:ext cx="8715436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36" cy="1428760"/>
          </a:xfrm>
        </p:spPr>
        <p:txBody>
          <a:bodyPr>
            <a:normAutofit fontScale="90000"/>
          </a:bodyPr>
          <a:lstStyle/>
          <a:p>
            <a:r>
              <a:rPr lang="kk-KZ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«Балаңыз балабақшаға дайын ба?» </a:t>
            </a:r>
            <a: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free-illustrations-o01.gatag.net/images/gi01a201405221100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428736"/>
            <a:ext cx="800105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286000" y="5357826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                                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2019 жыл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357454"/>
          </a:xfrm>
        </p:spPr>
        <p:txBody>
          <a:bodyPr>
            <a:normAutofit fontScale="90000"/>
          </a:bodyPr>
          <a:lstStyle/>
          <a:p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 Кіші “Балапан” тобы </a:t>
            </a:r>
            <a:r>
              <a:rPr lang="kk-KZ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 ата – ана – 40 – 55 ұпай – балабақшаға келуге дайын 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87%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 ата – ана – 24 – 39 ұпай – шартты дайын 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13%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14282" y="1500174"/>
          <a:ext cx="8715436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286016"/>
          </a:xfrm>
        </p:spPr>
        <p:txBody>
          <a:bodyPr>
            <a:normAutofit/>
          </a:bodyPr>
          <a:lstStyle/>
          <a:p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№2  Кіші “ Жұлдыздар” тобы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14 ата – ана – 40 – 55 ұпай – балабақшаға келуге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88%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 ата – ана – 24 – 39 ұпай – шартты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12%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0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1714488"/>
          <a:ext cx="871543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500330"/>
          </a:xfrm>
        </p:spPr>
        <p:txBody>
          <a:bodyPr>
            <a:normAutofit/>
          </a:bodyPr>
          <a:lstStyle/>
          <a:p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№3 Вторая младшая группа “Смешарики” 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 ата – ана – 40 – 55 ұпай – балабақшаға келуге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24 – 39 ұпай – шартты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 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14282" y="1857364"/>
          <a:ext cx="8786874" cy="4857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001156" cy="2357454"/>
          </a:xfrm>
        </p:spPr>
        <p:txBody>
          <a:bodyPr>
            <a:normAutofit/>
          </a:bodyPr>
          <a:lstStyle/>
          <a:p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 4 Екінші кіші “Көңілді шарлар” тобы 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 ата – ана – 40 – 55 ұпай – балабақшаға келуге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100%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 ата – ана – 24 – 39 ұпай – шартты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 </a:t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0 ата – ана – 23 –16 ұпай  – дайын емес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42844" y="1857364"/>
          <a:ext cx="8786874" cy="4786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2714644"/>
          </a:xfrm>
        </p:spPr>
        <p:txBody>
          <a:bodyPr>
            <a:normAutofit/>
          </a:bodyPr>
          <a:lstStyle/>
          <a:p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Сауалнамаға жауап берген ата – аналар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56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 – 40 – 55 ұпай – балабақшаға келуге дайын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93%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–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готов к поступлению в ДОУ –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93%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 – 24 – 39 ұпай – шартты дайын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условно готов – 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7%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ата – ана – 16 – 23 ұпай – дайын емес –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не готов к поступлению в ДОУ – 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0%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85720" y="2071678"/>
          <a:ext cx="8643998" cy="4572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643206"/>
          </a:xfrm>
        </p:spPr>
        <p:txBody>
          <a:bodyPr>
            <a:normAutofit/>
          </a:bodyPr>
          <a:lstStyle/>
          <a:p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 – анаға арналған сауалнама: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«Бөбегіңіздің  балабақшаға бейімделуі қалай өтті?»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4" descr="http://2.bp.blogspot.com/-dIckfDk45SQ/VRhRVKeEDqI/AAAAAAAAvK0/MmUqbCn48Q0/s1600/%D0%A0%D0%B5%D0%B1%D0%B5%D0%BD%D0%BE%D0%BA%2B%E2%80%93%2B%D1%8D%D1%82%D0%BE%2B%D0%BA%D0%B0%D1%80%D0%BC%D0%B0%2B%D1%80%D0%BE%D0%B4%D0%B8%D1%82%D0%B5%D0%BB%D0%B5%D0%B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500306"/>
            <a:ext cx="7643866" cy="25717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5072074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dirty="0" smtClean="0">
                <a:solidFill>
                  <a:srgbClr val="1313AD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Дайындаған:  педагог – психолог</a:t>
            </a:r>
            <a:r>
              <a:rPr lang="kk-KZ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Ашабекова А.Н.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2018 – 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2019 жыл</a:t>
            </a:r>
            <a:endParaRPr lang="kk-KZ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286016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№1, 2, 3, 4,  топтардың  жауап берген ата – аналар саны </a:t>
            </a:r>
            <a:r>
              <a:rPr lang="kk-KZ"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- 34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Бөбегіңіздің бақшаға бейімделуі қалай өтті: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балам толық бейімделіп болды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17 –  50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таңертең бақшаға барғысы келмейді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7 – 21%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кейде балабақшаға барғысы келмейді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9 –  26%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кешке үйге кетерде, тағы да ойнай тұрайыншы деп өтініш білдіреді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3%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142844" y="2285992"/>
          <a:ext cx="878687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8858312" cy="2286016"/>
          </a:xfrm>
        </p:spPr>
        <p:txBody>
          <a:bodyPr>
            <a:normAutofit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Сіздің балапаңыздың балабақшаға бейімділігі қалай өтті?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Балабақшаға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жылаумен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5 – 15%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көндірумен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8 –  23%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 эмоциясыз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7 –  21%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сүйсініп, шаттанып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14 – 41%</a:t>
            </a:r>
            <a: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214282" y="2214554"/>
          <a:ext cx="8786874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000264"/>
          </a:xfrm>
        </p:spPr>
        <p:txBody>
          <a:bodyPr>
            <a:normAutofit/>
          </a:bodyPr>
          <a:lstStyle/>
          <a:p>
            <a:pPr algn="l"/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Сіздің ойыңызша табысты бейімделуіне не әсер етті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барлық қызметкерлердің әрекеті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14 – 41%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ата –  аналармен қызметкерлердің біріккен әрекеті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18 – 53%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ата –  ананың әрекеті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 2 – 6%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14282" y="1714488"/>
          <a:ext cx="871543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858312" cy="2214578"/>
          </a:xfrm>
        </p:spPr>
        <p:txBody>
          <a:bodyPr>
            <a:normAutofit fontScale="90000"/>
          </a:bodyPr>
          <a:lstStyle/>
          <a:p>
            <a:pPr algn="l"/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Балабақшаға алғаш келген күні балаңыздың мінез  –  құлқы қандай болды?: 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әдеттегідей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15 – 44%</a:t>
            </a:r>
            <a: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 ішуден бас тартты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 3%</a:t>
            </a: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в)  ұйықтау қиын болды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 3%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г) қатты көңілсіз, жабырқау болды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3% </a:t>
            </a:r>
            <a: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д) үлкен әсермен келді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15 – 44%</a:t>
            </a:r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е) жоғарыдағы факторлардың бәрі орын алды </a:t>
            </a:r>
            <a:r>
              <a:rPr lang="kk-KZ" sz="2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1 – 3%</a:t>
            </a: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142844" y="2500306"/>
          <a:ext cx="8786874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188</Words>
  <Application>Microsoft Office PowerPoint</Application>
  <PresentationFormat>Экран (4:3)</PresentationFormat>
  <Paragraphs>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Балабақшаға жаңадан келген  балалардың бейімделу кезеңінің хаттамасы </vt:lpstr>
      <vt:lpstr>Балабақшаға жаңадан келген  балалардың бейімделу кезеңінің хаттамасы   1.Тобы:  №1  Кіші “Балапан” тобы 2.Тәрбиешісі:  Сүйінғалиева Гүлжамал Өтегенқызы. 3. Бейімделуден өткен бала саны: 13 бала Жеңіл бейімделу: 11 бала (85%) Орташа бейімделу: 2 бала (15%)  Ауыр бейімделу: 0 бала (0%)   </vt:lpstr>
      <vt:lpstr> Балабақшаға жаңадан келген  балалардың бейімделу кезеңінің хаттамасы   1.Тобы:  №2  Кіші “ Жұлдыздар” тобы 2.Тәрбиешісі: Баделова  Лаура Нуыхқызы  3. Бейімделуден өткен бала саны: 16 бала Жеңіл бейімделу: 13 бала (81%) Орташа бейімделу: 3 бала (19%)  Ауыр бейімделу: 0 бала (0%) </vt:lpstr>
      <vt:lpstr>Аналитическая справка по результатам адаптации детей групп   1. Групп: №3 Вторая младшая группа “Смешарики” 2. Воспитатель: Досанбаева Камелия  Хамидовна   3. Количество детей: 10 детей Лёгкая адаптации: 9 детей ( 90%)  Средняя адаптации: 1 детей (10%)  Тяжёлая адаптации: 0 детей (0%)</vt:lpstr>
      <vt:lpstr>Балабақшаға жаңадан келген  балалардың бейімделу кезеңінің хаттамасы  1. Тобы:  № 4 Екінші кіші “Көңілді шарлар” тобы 2. Тәрбиешісі:  Альдешева Қарлыға Балтабаевна 3. Бейімделуден өткен бала саны:  19 бала  Жеңіл бейімделу:  16 бала (84%) Орташа бейімделу: 3 бала (16%) Ауыр бейімделу:  0 бала (0%)</vt:lpstr>
      <vt:lpstr> Балабақшаға жаңадан келген барлық  балалардың бейімделу қорытындысы   Бейімделуден өткен бала саны: 58 Жеңіл бейімделу:   49 бала (84%) Орташа бейімделу: 9 бала (16%) Ауыр бейімделу:   0 бала (0%)</vt:lpstr>
      <vt:lpstr>Ата – анаға арналған сауалнама:  «Балаңыз балабақшаға дайын ба?»    </vt:lpstr>
      <vt:lpstr>№1  Кіші “Балапан” тобы  Сауалнамаға жауап берген ата – аналар – 15  13 ата – ана – 40 – 55 ұпай – балабақшаға келуге дайын –  87% 2 ата – ана – 24 – 39 ұпай – шартты дайын –  13%   0 ата – ана – 23 –16 ұпай  – дайын емес – 0 %    </vt:lpstr>
      <vt:lpstr>№2  Кіші “ Жұлдыздар” тобы  Сауалнамаға жауап берген ата – аналар – 16  14 ата – ана – 40 – 55 ұпай – балабақшаға келуге дайын – 88%  2 ата – ана – 24 – 39 ұпай – шартты дайын – 12%  0 ата – ана – 23 –16 ұпай  – дайын емес – 0 %   </vt:lpstr>
      <vt:lpstr> №3 Вторая младшая группа “Смешарики”  Сауалнамаға жауап берген ата – аналар – 10  10 ата – ана – 40 – 55 ұпай – балабақшаға келуге дайын – 100%  0 ата – ана – 24 – 39 ұпай – шартты дайын – 0 %   0 ата – ана – 23 –16 ұпай  – дайын емес – 0 %   </vt:lpstr>
      <vt:lpstr>№ 4 Екінші кіші “Көңілді шарлар” тобы  Сауалнамаға жауап берген ата – аналар – 19  19 ата – ана – 40 – 55 ұпай – балабақшаға келуге дайын – 100% 0 ата – ана – 24 – 39 ұпай – шартты дайын – 0%   0 ата – ана – 23 –16 ұпай  – дайын емес – 0 %  </vt:lpstr>
      <vt:lpstr> Сауалнамаға жауап берген ата – аналар – 60     56 ата – ана – 40 – 55 ұпай – балабақшаға келуге дайын – 93%                                                  – готов к поступлению в ДОУ – 93% 4 ата – ана – 24 – 39 ұпай – шартты дайын –  7%                                                                    – условно готов –   7% 0 ата – ана – 16 – 23 ұпай – дайын емес – 0%                                               – не готов к поступлению в ДОУ – 0% </vt:lpstr>
      <vt:lpstr>Ата – анаға арналған сауалнама:  «Бөбегіңіздің  балабақшаға бейімделуі қалай өтті?» </vt:lpstr>
      <vt:lpstr>№1, 2, 3, 4,  топтардың  жауап берген ата – аналар саны - 34  1. Бөбегіңіздің бақшаға бейімделуі қалай өтті:  а) балам толық бейімделіп болды – 17 –  50%  б) таңертең бақшаға барғысы келмейді – 7 – 21%  в) кейде балабақшаға барғысы келмейді – 9 –  26% г) кешке үйге кетерде, тағы да ойнай тұрайыншы деп өтініш білдіреді – 1 – 3%</vt:lpstr>
      <vt:lpstr>2. Сіздің балапаңыздың балабақшаға бейімділігі қалай өтті? Балабақшаға: а) жылаумен – 5 – 15% б) көндірумен – 8 –  23% в) еш эмоциясыз –  7 –  21% г) сүйсініп, шаттанып – 14 – 41% </vt:lpstr>
      <vt:lpstr>3. Сіздің ойыңызша табысты бейімделуіне не әсер етті: а) барлық қызметкерлердің әрекеті – 14 – 41% б) ата –  аналармен қызметкерлердің біріккен әрекеті – 18 – 53%  в) ата –  ананың әрекеті –  2 – 6% </vt:lpstr>
      <vt:lpstr>4. Балабақшаға алғаш келген күні балаңыздың мінез  –  құлқы қандай болды?:  а) әдеттегідей – 15 – 44% б) ас ішуден бас тартты – 1 –  3%  в)  ұйықтау қиын болды – 1 –  3% г) қатты көңілсіз, жабырқау болды – 1 – 3%  д) үлкен әсермен келді – 15 – 44% е) жоғарыдағы факторлардың бәрі орын алды – 1 – 3%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Балабақшаға жаңадан келген  балалардың бейімделу кезеңінің хаттамасы </dc:title>
  <dc:creator>Алма</dc:creator>
  <cp:lastModifiedBy>Алма</cp:lastModifiedBy>
  <cp:revision>36</cp:revision>
  <dcterms:created xsi:type="dcterms:W3CDTF">2018-10-24T09:29:17Z</dcterms:created>
  <dcterms:modified xsi:type="dcterms:W3CDTF">2018-11-01T06:59:16Z</dcterms:modified>
</cp:coreProperties>
</file>